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7EA5-D5F8-443B-AD06-D38259B216BC}" type="datetimeFigureOut">
              <a:rPr lang="zh-TW" altLang="en-US" smtClean="0"/>
              <a:t>2019/7/5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CBAB-4C6E-4A81-80EC-C2473C06E6F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7EA5-D5F8-443B-AD06-D38259B216BC}" type="datetimeFigureOut">
              <a:rPr lang="zh-TW" altLang="en-US" smtClean="0"/>
              <a:t>2019/7/5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CBAB-4C6E-4A81-80EC-C2473C06E6F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7EA5-D5F8-443B-AD06-D38259B216BC}" type="datetimeFigureOut">
              <a:rPr lang="zh-TW" altLang="en-US" smtClean="0"/>
              <a:t>2019/7/5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CBAB-4C6E-4A81-80EC-C2473C06E6F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7EA5-D5F8-443B-AD06-D38259B216BC}" type="datetimeFigureOut">
              <a:rPr lang="zh-TW" altLang="en-US" smtClean="0"/>
              <a:t>2019/7/5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CBAB-4C6E-4A81-80EC-C2473C06E6F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7EA5-D5F8-443B-AD06-D38259B216BC}" type="datetimeFigureOut">
              <a:rPr lang="zh-TW" altLang="en-US" smtClean="0"/>
              <a:t>2019/7/5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CBAB-4C6E-4A81-80EC-C2473C06E6F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7EA5-D5F8-443B-AD06-D38259B216BC}" type="datetimeFigureOut">
              <a:rPr lang="zh-TW" altLang="en-US" smtClean="0"/>
              <a:t>2019/7/5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CBAB-4C6E-4A81-80EC-C2473C06E6F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7EA5-D5F8-443B-AD06-D38259B216BC}" type="datetimeFigureOut">
              <a:rPr lang="zh-TW" altLang="en-US" smtClean="0"/>
              <a:t>2019/7/5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CBAB-4C6E-4A81-80EC-C2473C06E6F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7EA5-D5F8-443B-AD06-D38259B216BC}" type="datetimeFigureOut">
              <a:rPr lang="zh-TW" altLang="en-US" smtClean="0"/>
              <a:t>2019/7/5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CBAB-4C6E-4A81-80EC-C2473C06E6F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7EA5-D5F8-443B-AD06-D38259B216BC}" type="datetimeFigureOut">
              <a:rPr lang="zh-TW" altLang="en-US" smtClean="0"/>
              <a:t>2019/7/5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CBAB-4C6E-4A81-80EC-C2473C06E6F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7EA5-D5F8-443B-AD06-D38259B216BC}" type="datetimeFigureOut">
              <a:rPr lang="zh-TW" altLang="en-US" smtClean="0"/>
              <a:t>2019/7/5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CBAB-4C6E-4A81-80EC-C2473C06E6F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7EA5-D5F8-443B-AD06-D38259B216BC}" type="datetimeFigureOut">
              <a:rPr lang="zh-TW" altLang="en-US" smtClean="0"/>
              <a:t>2019/7/5</a:t>
            </a:fld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F2CBAB-4C6E-4A81-80EC-C2473C06E6F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4F2CBAB-4C6E-4A81-80EC-C2473C06E6F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95F7EA5-D5F8-443B-AD06-D38259B216BC}" type="datetimeFigureOut">
              <a:rPr lang="zh-TW" altLang="en-US" smtClean="0"/>
              <a:t>2019/7/5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forms/KyBUQiq9KOdstZZ32" TargetMode="External"/><Relationship Id="rId2" Type="http://schemas.openxmlformats.org/officeDocument/2006/relationships/hyperlink" Target="https://www.turnitin.com/zh-t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6000" dirty="0" err="1" smtClean="0">
                <a:latin typeface="Adobe 繁黑體 Std B" pitchFamily="34" charset="-120"/>
                <a:ea typeface="Adobe 繁黑體 Std B" pitchFamily="34" charset="-120"/>
              </a:rPr>
              <a:t>Turnitin</a:t>
            </a:r>
            <a:r>
              <a:rPr lang="zh-TW" altLang="en-US" sz="6000" dirty="0" smtClean="0">
                <a:latin typeface="Adobe 繁黑體 Std B" pitchFamily="34" charset="-120"/>
                <a:ea typeface="Adobe 繁黑體 Std B" pitchFamily="34" charset="-120"/>
              </a:rPr>
              <a:t>論文</a:t>
            </a:r>
            <a:r>
              <a:rPr lang="zh-TW" altLang="en-US" sz="6000" smtClean="0">
                <a:latin typeface="Adobe 繁黑體 Std B" pitchFamily="34" charset="-120"/>
                <a:ea typeface="Adobe 繁黑體 Std B" pitchFamily="34" charset="-120"/>
              </a:rPr>
              <a:t>比對系統帳號開通教學</a:t>
            </a:r>
            <a:endParaRPr lang="zh-TW" altLang="en-US" sz="60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7899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註冊</a:t>
            </a:r>
            <a:endParaRPr lang="zh-TW" altLang="en-US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dirty="0" smtClean="0">
                <a:latin typeface="Adobe 繁黑體 Std B" pitchFamily="34" charset="-120"/>
                <a:ea typeface="Adobe 繁黑體 Std B" pitchFamily="34" charset="-120"/>
              </a:rPr>
              <a:t>圖書館首頁→左側常用服務下的論文比對系統→</a:t>
            </a:r>
            <a:r>
              <a:rPr lang="en-US" altLang="zh-TW" sz="2400" dirty="0" err="1">
                <a:latin typeface="Adobe 繁黑體 Std B" pitchFamily="34" charset="-120"/>
                <a:ea typeface="Adobe 繁黑體 Std B" pitchFamily="34" charset="-120"/>
                <a:hlinkClick r:id="rId2"/>
              </a:rPr>
              <a:t>Turnitin</a:t>
            </a:r>
            <a:r>
              <a:rPr lang="zh-TW" altLang="en-US" sz="2400" dirty="0">
                <a:latin typeface="Adobe 繁黑體 Std B" pitchFamily="34" charset="-120"/>
                <a:ea typeface="Adobe 繁黑體 Std B" pitchFamily="34" charset="-120"/>
                <a:hlinkClick r:id="rId2"/>
              </a:rPr>
              <a:t>學術論文原創性比對系統</a:t>
            </a:r>
            <a:r>
              <a:rPr lang="en-US" altLang="zh-TW" sz="2400" dirty="0">
                <a:latin typeface="Adobe 繁黑體 Std B" pitchFamily="34" charset="-120"/>
                <a:ea typeface="Adobe 繁黑體 Std B" pitchFamily="34" charset="-120"/>
                <a:hlinkClick r:id="rId2"/>
              </a:rPr>
              <a:t>(</a:t>
            </a:r>
            <a:r>
              <a:rPr lang="zh-TW" altLang="en-US" sz="2400" dirty="0">
                <a:latin typeface="Adobe 繁黑體 Std B" pitchFamily="34" charset="-120"/>
                <a:ea typeface="Adobe 繁黑體 Std B" pitchFamily="34" charset="-120"/>
                <a:hlinkClick r:id="rId2"/>
              </a:rPr>
              <a:t>論文比對</a:t>
            </a:r>
            <a:r>
              <a:rPr lang="en-US" altLang="zh-TW" sz="2400" dirty="0" smtClean="0">
                <a:latin typeface="Adobe 繁黑體 Std B" pitchFamily="34" charset="-120"/>
                <a:ea typeface="Adobe 繁黑體 Std B" pitchFamily="34" charset="-120"/>
                <a:hlinkClick r:id="rId2"/>
              </a:rPr>
              <a:t>)</a:t>
            </a:r>
            <a:endParaRPr lang="en-US" altLang="zh-TW" sz="2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2400" dirty="0" smtClean="0">
                <a:latin typeface="Adobe 繁黑體 Std B" pitchFamily="34" charset="-120"/>
                <a:ea typeface="Adobe 繁黑體 Std B" pitchFamily="34" charset="-120"/>
              </a:rPr>
              <a:t>申請帳號</a:t>
            </a:r>
            <a:r>
              <a:rPr lang="zh-TW" altLang="en-US" sz="2400" dirty="0">
                <a:latin typeface="Adobe 繁黑體 Std B" pitchFamily="34" charset="-120"/>
                <a:ea typeface="Adobe 繁黑體 Std B" pitchFamily="34" charset="-120"/>
              </a:rPr>
              <a:t>，請</a:t>
            </a:r>
            <a:r>
              <a:rPr lang="zh-TW" altLang="en-US" sz="2400" dirty="0" smtClean="0">
                <a:latin typeface="Adobe 繁黑體 Std B" pitchFamily="34" charset="-120"/>
                <a:ea typeface="Adobe 繁黑體 Std B" pitchFamily="34" charset="-120"/>
              </a:rPr>
              <a:t>至</a:t>
            </a:r>
            <a:r>
              <a:rPr lang="zh-TW" altLang="en-US" sz="2400" dirty="0">
                <a:latin typeface="Adobe 繁黑體 Std B" pitchFamily="34" charset="-120"/>
                <a:ea typeface="Adobe 繁黑體 Std B" pitchFamily="34" charset="-120"/>
              </a:rPr>
              <a:t>下列連結填寫表單</a:t>
            </a:r>
            <a:r>
              <a:rPr lang="en-US" altLang="zh-TW" sz="2400" dirty="0">
                <a:latin typeface="Adobe 繁黑體 Std B" pitchFamily="34" charset="-120"/>
                <a:ea typeface="Adobe 繁黑體 Std B" pitchFamily="34" charset="-120"/>
              </a:rPr>
              <a:t> </a:t>
            </a:r>
            <a:r>
              <a:rPr lang="zh-TW" altLang="en-US" sz="2400" dirty="0">
                <a:latin typeface="Adobe 繁黑體 Std B" pitchFamily="34" charset="-120"/>
                <a:ea typeface="Adobe 繁黑體 Std B" pitchFamily="34" charset="-120"/>
              </a:rPr>
              <a:t>，本館將於收到兩日內回覆</a:t>
            </a:r>
            <a:r>
              <a:rPr lang="zh-TW" altLang="en-US" sz="2400" dirty="0" smtClean="0">
                <a:latin typeface="Adobe 繁黑體 Std B" pitchFamily="34" charset="-120"/>
                <a:ea typeface="Adobe 繁黑體 Std B" pitchFamily="34" charset="-120"/>
              </a:rPr>
              <a:t>。</a:t>
            </a:r>
            <a:r>
              <a:rPr lang="en-US" altLang="zh-TW" sz="2400" dirty="0" smtClean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2400" dirty="0" smtClean="0">
                <a:latin typeface="Adobe 繁黑體 Std B" pitchFamily="34" charset="-120"/>
                <a:ea typeface="Adobe 繁黑體 Std B" pitchFamily="34" charset="-120"/>
              </a:rPr>
            </a:br>
            <a:r>
              <a:rPr lang="zh-TW" altLang="en-US" sz="2400" dirty="0">
                <a:latin typeface="Adobe 繁黑體 Std B" pitchFamily="34" charset="-120"/>
                <a:ea typeface="Adobe 繁黑體 Std B" pitchFamily="34" charset="-120"/>
                <a:hlinkClick r:id="rId3"/>
              </a:rPr>
              <a:t> </a:t>
            </a:r>
            <a:r>
              <a:rPr lang="en-US" altLang="zh-TW" sz="2400" dirty="0">
                <a:latin typeface="Adobe 繁黑體 Std B" pitchFamily="34" charset="-120"/>
                <a:ea typeface="Adobe 繁黑體 Std B" pitchFamily="34" charset="-120"/>
                <a:hlinkClick r:id="rId3"/>
              </a:rPr>
              <a:t>https://goo.gl/forms/KyBUQiq9KOdstZZ32</a:t>
            </a:r>
            <a:endParaRPr lang="en-US" altLang="zh-TW" sz="2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2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58338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開通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Adobe 繁黑體 Std B" pitchFamily="34" charset="-120"/>
                <a:ea typeface="Adobe 繁黑體 Std B" pitchFamily="34" charset="-120"/>
              </a:rPr>
              <a:t>經圖書館建立帳號</a:t>
            </a:r>
            <a:r>
              <a:rPr lang="zh-TW" altLang="en-US" sz="2400" dirty="0" smtClean="0">
                <a:latin typeface="Adobe 繁黑體 Std B" pitchFamily="34" charset="-120"/>
                <a:ea typeface="Adobe 繁黑體 Std B" pitchFamily="34" charset="-120"/>
              </a:rPr>
              <a:t>後，會由系統直接發信到您註冊的信箱</a:t>
            </a:r>
            <a:r>
              <a:rPr lang="en-US" altLang="zh-TW" sz="2400" dirty="0" smtClean="0"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sz="2400" dirty="0" smtClean="0">
                <a:latin typeface="Adobe 繁黑體 Std B" pitchFamily="34" charset="-120"/>
                <a:ea typeface="Adobe 繁黑體 Std B" pitchFamily="34" charset="-120"/>
              </a:rPr>
              <a:t>學校信箱</a:t>
            </a:r>
            <a:r>
              <a:rPr lang="en-US" altLang="zh-TW" sz="2400" dirty="0" smtClean="0">
                <a:latin typeface="Adobe 繁黑體 Std B" pitchFamily="34" charset="-120"/>
                <a:ea typeface="Adobe 繁黑體 Std B" pitchFamily="34" charset="-120"/>
              </a:rPr>
              <a:t>@nutc.edu.tw)</a:t>
            </a:r>
            <a:endParaRPr lang="zh-TW" altLang="en-US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593" b="-56436"/>
          <a:stretch/>
        </p:blipFill>
        <p:spPr bwMode="auto">
          <a:xfrm>
            <a:off x="2267744" y="2492896"/>
            <a:ext cx="504056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899592" y="2508865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 smtClean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信件標題</a:t>
            </a:r>
            <a:endParaRPr lang="zh-TW" altLang="en-US" sz="2000" dirty="0">
              <a:solidFill>
                <a:srgbClr val="FF0000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08672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開通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760"/>
            <a:ext cx="8460432" cy="5589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橢圓 7"/>
          <p:cNvSpPr/>
          <p:nvPr/>
        </p:nvSpPr>
        <p:spPr>
          <a:xfrm>
            <a:off x="3347864" y="5517232"/>
            <a:ext cx="1512168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noFill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5148064" y="538599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2</a:t>
            </a:r>
            <a:r>
              <a:rPr lang="en-US" altLang="zh-TW" dirty="0" smtClean="0">
                <a:solidFill>
                  <a:srgbClr val="FF0000"/>
                </a:solidFill>
              </a:rPr>
              <a:t>.</a:t>
            </a:r>
            <a:r>
              <a:rPr lang="zh-TW" altLang="en-US" dirty="0" smtClean="0">
                <a:solidFill>
                  <a:srgbClr val="FF0000"/>
                </a:solidFill>
              </a:rPr>
              <a:t>點選此處開始開通流程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5868144" y="1916832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1.</a:t>
            </a:r>
            <a:r>
              <a:rPr lang="zh-TW" altLang="en-US" dirty="0" smtClean="0">
                <a:solidFill>
                  <a:srgbClr val="FF0000"/>
                </a:solidFill>
              </a:rPr>
              <a:t>請將信件檢視模式切換到</a:t>
            </a:r>
            <a:r>
              <a:rPr lang="en-US" altLang="zh-TW" dirty="0" smtClean="0">
                <a:solidFill>
                  <a:srgbClr val="FF0000"/>
                </a:solidFill>
              </a:rPr>
              <a:t>HTML</a:t>
            </a:r>
            <a:r>
              <a:rPr lang="zh-TW" altLang="en-US" dirty="0" smtClean="0">
                <a:solidFill>
                  <a:srgbClr val="FF0000"/>
                </a:solidFill>
              </a:rPr>
              <a:t>模式，才能正常顯現連結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0" name="橢圓 9"/>
          <p:cNvSpPr/>
          <p:nvPr/>
        </p:nvSpPr>
        <p:spPr>
          <a:xfrm>
            <a:off x="6958928" y="1412776"/>
            <a:ext cx="1512168" cy="5154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4239196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開通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zh-TW" altLang="en-US" sz="2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56" y="1336184"/>
            <a:ext cx="5184576" cy="5446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文字方塊 7"/>
          <p:cNvSpPr txBox="1"/>
          <p:nvPr/>
        </p:nvSpPr>
        <p:spPr>
          <a:xfrm>
            <a:off x="5649832" y="2204864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3.</a:t>
            </a:r>
            <a:r>
              <a:rPr lang="zh-TW" altLang="en-US" dirty="0" smtClean="0">
                <a:solidFill>
                  <a:srgbClr val="FF0000"/>
                </a:solidFill>
              </a:rPr>
              <a:t>請填寫學校信箱與您的姓氏，此時系統會再寄送第二封信件給您設定密碼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510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開通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zh-TW" altLang="en-US" sz="24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5649832" y="2204864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3.</a:t>
            </a:r>
            <a:r>
              <a:rPr lang="zh-TW" altLang="en-US" dirty="0" smtClean="0">
                <a:solidFill>
                  <a:srgbClr val="FF0000"/>
                </a:solidFill>
              </a:rPr>
              <a:t>請填寫學校信箱與您的姓氏，此時系統會再寄送第二封信件給您設定密碼，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561" y="1613170"/>
            <a:ext cx="3994271" cy="442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文字方塊 8"/>
          <p:cNvSpPr txBox="1"/>
          <p:nvPr/>
        </p:nvSpPr>
        <p:spPr>
          <a:xfrm>
            <a:off x="395536" y="1628800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 smtClean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信件標題</a:t>
            </a:r>
            <a:endParaRPr lang="zh-TW" altLang="en-US" sz="2000" dirty="0">
              <a:solidFill>
                <a:srgbClr val="FF0000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84" y="2093020"/>
            <a:ext cx="9148584" cy="4648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橢圓 11"/>
          <p:cNvSpPr/>
          <p:nvPr/>
        </p:nvSpPr>
        <p:spPr>
          <a:xfrm>
            <a:off x="7524328" y="2264098"/>
            <a:ext cx="1512168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noFill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6309304" y="3056186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5</a:t>
            </a:r>
            <a:r>
              <a:rPr lang="en-US" altLang="zh-TW" dirty="0" smtClean="0">
                <a:solidFill>
                  <a:srgbClr val="FF0000"/>
                </a:solidFill>
              </a:rPr>
              <a:t>.</a:t>
            </a:r>
            <a:r>
              <a:rPr lang="zh-TW" altLang="en-US" dirty="0" smtClean="0">
                <a:solidFill>
                  <a:srgbClr val="FF0000"/>
                </a:solidFill>
              </a:rPr>
              <a:t>請將信件檢視模式切換到</a:t>
            </a:r>
            <a:r>
              <a:rPr lang="en-US" altLang="zh-TW" dirty="0" smtClean="0">
                <a:solidFill>
                  <a:srgbClr val="FF0000"/>
                </a:solidFill>
              </a:rPr>
              <a:t>HTML</a:t>
            </a:r>
            <a:r>
              <a:rPr lang="zh-TW" altLang="en-US" dirty="0" smtClean="0">
                <a:solidFill>
                  <a:srgbClr val="FF0000"/>
                </a:solidFill>
              </a:rPr>
              <a:t>模式，才能正常顯現連結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4" name="橢圓 13"/>
          <p:cNvSpPr/>
          <p:nvPr/>
        </p:nvSpPr>
        <p:spPr>
          <a:xfrm>
            <a:off x="0" y="2924944"/>
            <a:ext cx="2463879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noFill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2483768" y="320368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6.</a:t>
            </a:r>
            <a:r>
              <a:rPr lang="zh-TW" altLang="en-US" dirty="0" smtClean="0">
                <a:solidFill>
                  <a:srgbClr val="FF0000"/>
                </a:solidFill>
              </a:rPr>
              <a:t>請點選連結進入建立密碼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3414120" y="4941168"/>
            <a:ext cx="31741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*注意連結有效期限僅</a:t>
            </a:r>
            <a:r>
              <a:rPr lang="en-US" altLang="zh-TW" dirty="0" smtClean="0">
                <a:solidFill>
                  <a:srgbClr val="FF0000"/>
                </a:solidFill>
              </a:rPr>
              <a:t>24</a:t>
            </a:r>
            <a:r>
              <a:rPr lang="zh-TW" altLang="en-US" dirty="0" smtClean="0">
                <a:solidFill>
                  <a:srgbClr val="FF0000"/>
                </a:solidFill>
              </a:rPr>
              <a:t>小時，若超過期限請致電</a:t>
            </a:r>
            <a:r>
              <a:rPr lang="en-US" altLang="zh-TW" dirty="0" smtClean="0">
                <a:solidFill>
                  <a:srgbClr val="FF0000"/>
                </a:solidFill>
              </a:rPr>
              <a:t>22195481</a:t>
            </a:r>
            <a:r>
              <a:rPr lang="zh-TW" altLang="en-US" dirty="0" smtClean="0">
                <a:solidFill>
                  <a:srgbClr val="FF0000"/>
                </a:solidFill>
              </a:rPr>
              <a:t>，由承辦人重新寄發連結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096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488" y="195263"/>
            <a:ext cx="5915025" cy="646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2601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開通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/>
              <a:t>建立完</a:t>
            </a:r>
            <a:r>
              <a:rPr lang="zh-TW" altLang="en-US" sz="2400" dirty="0" smtClean="0"/>
              <a:t>密碼後，即可開始使用</a:t>
            </a:r>
            <a:endParaRPr lang="en-US" altLang="zh-TW" sz="2400" dirty="0" smtClean="0"/>
          </a:p>
          <a:p>
            <a:r>
              <a:rPr lang="zh-TW" altLang="en-US" sz="2400" dirty="0" smtClean="0"/>
              <a:t>若是使用上有任何問題，請電</a:t>
            </a:r>
            <a:r>
              <a:rPr lang="en-US" altLang="zh-TW" sz="2400" smtClean="0"/>
              <a:t>04-22195481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189976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相鄰">
  <a:themeElements>
    <a:clrScheme name="相鄰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相鄰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233</TotalTime>
  <Words>208</Words>
  <Application>Microsoft Office PowerPoint</Application>
  <PresentationFormat>如螢幕大小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相鄰</vt:lpstr>
      <vt:lpstr>Turnitin論文比對系統帳號開通教學</vt:lpstr>
      <vt:lpstr>註冊</vt:lpstr>
      <vt:lpstr>開通</vt:lpstr>
      <vt:lpstr>開通</vt:lpstr>
      <vt:lpstr>開通</vt:lpstr>
      <vt:lpstr>開通</vt:lpstr>
      <vt:lpstr>PowerPoint 簡報</vt:lpstr>
      <vt:lpstr>開通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Turnitin論文比對系統使用教學</dc:title>
  <dc:creator>Lib</dc:creator>
  <cp:lastModifiedBy>Lib</cp:lastModifiedBy>
  <cp:revision>7</cp:revision>
  <dcterms:created xsi:type="dcterms:W3CDTF">2019-06-24T06:04:04Z</dcterms:created>
  <dcterms:modified xsi:type="dcterms:W3CDTF">2019-07-05T07:43:57Z</dcterms:modified>
</cp:coreProperties>
</file>