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15" r:id="rId2"/>
    <p:sldId id="256" r:id="rId3"/>
    <p:sldId id="316" r:id="rId4"/>
    <p:sldId id="261" r:id="rId5"/>
    <p:sldId id="325" r:id="rId6"/>
    <p:sldId id="317" r:id="rId7"/>
    <p:sldId id="305" r:id="rId8"/>
    <p:sldId id="319" r:id="rId9"/>
    <p:sldId id="321" r:id="rId10"/>
    <p:sldId id="300" r:id="rId11"/>
    <p:sldId id="295" r:id="rId12"/>
    <p:sldId id="322" r:id="rId13"/>
    <p:sldId id="320" r:id="rId14"/>
    <p:sldId id="297" r:id="rId15"/>
    <p:sldId id="296" r:id="rId16"/>
    <p:sldId id="337" r:id="rId17"/>
    <p:sldId id="338" r:id="rId18"/>
    <p:sldId id="339" r:id="rId19"/>
    <p:sldId id="340" r:id="rId20"/>
    <p:sldId id="341" r:id="rId21"/>
    <p:sldId id="342" r:id="rId22"/>
    <p:sldId id="344" r:id="rId23"/>
    <p:sldId id="345" r:id="rId24"/>
    <p:sldId id="346" r:id="rId25"/>
    <p:sldId id="324" r:id="rId26"/>
  </p:sldIdLst>
  <p:sldSz cx="9144000" cy="5143500" type="screen16x9"/>
  <p:notesSz cx="6858000" cy="9144000"/>
  <p:custDataLst>
    <p:tags r:id="rId29"/>
  </p:custDataLst>
  <p:defaultTextStyle>
    <a:defPPr>
      <a:defRPr lang="zh-CN"/>
    </a:defPPr>
    <a:lvl1pPr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5pPr>
    <a:lvl6pPr marL="2286000" algn="l" defTabSz="914400" rtl="0" eaLnBrk="1" latinLnBrk="0" hangingPunct="1">
      <a:defRPr sz="1300" kern="1200">
        <a:solidFill>
          <a:schemeClr val="tx1"/>
        </a:solidFill>
        <a:latin typeface="Calibri Light" pitchFamily="34" charset="0"/>
        <a:ea typeface="微软雅黑 Light" pitchFamily="34" charset="-122"/>
        <a:cs typeface="+mn-cs"/>
      </a:defRPr>
    </a:lvl6pPr>
    <a:lvl7pPr marL="2743200" algn="l" defTabSz="914400" rtl="0" eaLnBrk="1" latinLnBrk="0" hangingPunct="1">
      <a:defRPr sz="1300" kern="1200">
        <a:solidFill>
          <a:schemeClr val="tx1"/>
        </a:solidFill>
        <a:latin typeface="Calibri Light" pitchFamily="34" charset="0"/>
        <a:ea typeface="微软雅黑 Light" pitchFamily="34" charset="-122"/>
        <a:cs typeface="+mn-cs"/>
      </a:defRPr>
    </a:lvl7pPr>
    <a:lvl8pPr marL="3200400" algn="l" defTabSz="914400" rtl="0" eaLnBrk="1" latinLnBrk="0" hangingPunct="1">
      <a:defRPr sz="1300" kern="1200">
        <a:solidFill>
          <a:schemeClr val="tx1"/>
        </a:solidFill>
        <a:latin typeface="Calibri Light" pitchFamily="34" charset="0"/>
        <a:ea typeface="微软雅黑 Light" pitchFamily="34" charset="-122"/>
        <a:cs typeface="+mn-cs"/>
      </a:defRPr>
    </a:lvl8pPr>
    <a:lvl9pPr marL="3657600" algn="l" defTabSz="914400" rtl="0" eaLnBrk="1" latinLnBrk="0" hangingPunct="1">
      <a:defRPr sz="1300" kern="1200">
        <a:solidFill>
          <a:schemeClr val="tx1"/>
        </a:solidFill>
        <a:latin typeface="Calibri Light" pitchFamily="34" charset="0"/>
        <a:ea typeface="微软雅黑 Light"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E8E8E8"/>
    <a:srgbClr val="C51729"/>
    <a:srgbClr val="F397A0"/>
    <a:srgbClr val="6AA8B7"/>
    <a:srgbClr val="E5152E"/>
    <a:srgbClr val="9CD1D0"/>
    <a:srgbClr val="34366E"/>
    <a:srgbClr val="9E0E1F"/>
    <a:srgbClr val="D9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400" autoAdjust="0"/>
  </p:normalViewPr>
  <p:slideViewPr>
    <p:cSldViewPr showGuides="1">
      <p:cViewPr>
        <p:scale>
          <a:sx n="125" d="100"/>
          <a:sy n="125" d="100"/>
        </p:scale>
        <p:origin x="-1230" y="-444"/>
      </p:cViewPr>
      <p:guideLst>
        <p:guide orient="horz" pos="1620"/>
        <p:guide pos="2880"/>
      </p:guideLst>
    </p:cSldViewPr>
  </p:slideViewPr>
  <p:notesTextViewPr>
    <p:cViewPr>
      <p:scale>
        <a:sx n="1" d="1"/>
        <a:sy n="1" d="1"/>
      </p:scale>
      <p:origin x="0" y="0"/>
    </p:cViewPr>
  </p:notesTextViewPr>
  <p:notesViewPr>
    <p:cSldViewPr showGuides="1">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530B2471-4D5E-41EB-A04C-FE289C9CDD14}" type="datetimeFigureOut">
              <a:rPr lang="zh-CN" altLang="en-US"/>
              <a:pPr>
                <a:defRPr/>
              </a:pPr>
              <a:t>2020/12/31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宋体" pitchFamily="2" charset="-122"/>
              </a:defRPr>
            </a:lvl1pPr>
          </a:lstStyle>
          <a:p>
            <a:fld id="{021339D4-6881-4465-95F2-1520BABAB71D}" type="slidenum">
              <a:rPr lang="zh-CN" altLang="en-US"/>
              <a:pPr/>
              <a:t>‹#›</a:t>
            </a:fld>
            <a:endParaRPr lang="zh-CN" altLang="en-US"/>
          </a:p>
        </p:txBody>
      </p:sp>
    </p:spTree>
    <p:extLst>
      <p:ext uri="{BB962C8B-B14F-4D97-AF65-F5344CB8AC3E}">
        <p14:creationId xmlns:p14="http://schemas.microsoft.com/office/powerpoint/2010/main" val="1321000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85B303DA-EF11-4DFE-AD07-228A82AD2B56}" type="datetimeFigureOut">
              <a:rPr lang="zh-CN" altLang="en-US"/>
              <a:pPr>
                <a:defRPr/>
              </a:pPr>
              <a:t>2020/12/31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宋体" pitchFamily="2" charset="-122"/>
              </a:defRPr>
            </a:lvl1pPr>
          </a:lstStyle>
          <a:p>
            <a:fld id="{23AF42B2-3A35-4C5C-996D-676666C06C7F}" type="slidenum">
              <a:rPr lang="zh-CN" altLang="en-US"/>
              <a:pPr/>
              <a:t>‹#›</a:t>
            </a:fld>
            <a:endParaRPr lang="zh-CN" altLang="en-US"/>
          </a:p>
        </p:txBody>
      </p:sp>
    </p:spTree>
    <p:extLst>
      <p:ext uri="{BB962C8B-B14F-4D97-AF65-F5344CB8AC3E}">
        <p14:creationId xmlns:p14="http://schemas.microsoft.com/office/powerpoint/2010/main" val="305511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AC66889-D91A-4298-BF41-E0E18135FEA6}" type="slidenum">
              <a:rPr lang="zh-CN" altLang="en-US" sz="1200">
                <a:latin typeface="Calibri" pitchFamily="34" charset="0"/>
                <a:ea typeface="宋体" pitchFamily="2" charset="-122"/>
              </a:rPr>
              <a:pPr/>
              <a:t>1</a:t>
            </a:fld>
            <a:endParaRPr lang="zh-CN" altLang="en-US" sz="1200">
              <a:latin typeface="Calibri"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707E48A6-9ACB-4F40-B071-051C8A05F0B8}" type="slidenum">
              <a:rPr lang="zh-CN" altLang="en-US" sz="1200">
                <a:latin typeface="Calibri" pitchFamily="34" charset="0"/>
                <a:ea typeface="宋体" pitchFamily="2" charset="-122"/>
              </a:rPr>
              <a:pPr/>
              <a:t>10</a:t>
            </a:fld>
            <a:endParaRPr lang="zh-CN" altLang="en-US" sz="1200">
              <a:latin typeface="Calibri" pitchFamily="34" charset="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5CC94D6-69C4-4CE3-B843-663BD85B1456}" type="slidenum">
              <a:rPr lang="zh-CN" altLang="en-US" sz="1200">
                <a:latin typeface="Calibri" pitchFamily="34" charset="0"/>
                <a:ea typeface="宋体" pitchFamily="2" charset="-122"/>
              </a:rPr>
              <a:pPr/>
              <a:t>11</a:t>
            </a:fld>
            <a:endParaRPr lang="zh-CN" altLang="en-US" sz="1200">
              <a:latin typeface="Calibri" pitchFamily="34" charset="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5417D653-11DA-40D9-9E27-A719052A8121}" type="slidenum">
              <a:rPr lang="zh-CN" altLang="en-US" sz="1200">
                <a:latin typeface="Calibri" pitchFamily="34" charset="0"/>
                <a:ea typeface="宋体" pitchFamily="2" charset="-122"/>
              </a:rPr>
              <a:pPr/>
              <a:t>12</a:t>
            </a:fld>
            <a:endParaRPr lang="zh-CN" altLang="en-US" sz="1200">
              <a:latin typeface="Calibri" pitchFamily="34"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F0B52C3-6ACC-4D8C-80E1-3BC75F0A72F7}" type="slidenum">
              <a:rPr lang="zh-CN" altLang="en-US" sz="1200">
                <a:latin typeface="Calibri" pitchFamily="34" charset="0"/>
                <a:ea typeface="宋体" pitchFamily="2" charset="-122"/>
              </a:rPr>
              <a:pPr/>
              <a:t>13</a:t>
            </a:fld>
            <a:endParaRPr lang="zh-CN" altLang="en-US" sz="1200">
              <a:latin typeface="Calibri"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F46BE76-3953-490E-8B5A-78DB7A42653B}" type="slidenum">
              <a:rPr lang="zh-CN" altLang="en-US" sz="1200">
                <a:latin typeface="Calibri" pitchFamily="34" charset="0"/>
                <a:ea typeface="宋体" pitchFamily="2" charset="-122"/>
              </a:rPr>
              <a:pPr/>
              <a:t>14</a:t>
            </a:fld>
            <a:endParaRPr lang="zh-CN" altLang="en-US" sz="1200">
              <a:latin typeface="Calibri" pitchFamily="34"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D879DA5-C124-4B35-AF0A-53CAF3150357}" type="slidenum">
              <a:rPr lang="zh-CN" altLang="en-US" sz="1200">
                <a:latin typeface="Calibri" pitchFamily="34" charset="0"/>
                <a:ea typeface="宋体" pitchFamily="2" charset="-122"/>
              </a:rPr>
              <a:pPr/>
              <a:t>15</a:t>
            </a:fld>
            <a:endParaRPr lang="zh-CN" altLang="en-US" sz="1200">
              <a:latin typeface="Calibri" pitchFamily="34"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AE840C6B-2058-4E28-B1F7-231DFEB1CCA4}" type="slidenum">
              <a:rPr lang="zh-CN" altLang="en-US" sz="1200">
                <a:latin typeface="Calibri" pitchFamily="34" charset="0"/>
                <a:ea typeface="宋体" pitchFamily="2" charset="-122"/>
              </a:rPr>
              <a:pPr/>
              <a:t>16</a:t>
            </a:fld>
            <a:endParaRPr lang="zh-CN" altLang="en-US" sz="1200">
              <a:latin typeface="Calibri" pitchFamily="34" charset="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564C5AD2-D587-4311-BF5A-1ED38FD5B354}" type="slidenum">
              <a:rPr lang="zh-CN" altLang="en-US" sz="1200">
                <a:latin typeface="Calibri" pitchFamily="34" charset="0"/>
                <a:ea typeface="宋体" pitchFamily="2" charset="-122"/>
              </a:rPr>
              <a:pPr/>
              <a:t>17</a:t>
            </a:fld>
            <a:endParaRPr lang="zh-CN" altLang="en-US" sz="1200">
              <a:latin typeface="Calibri" pitchFamily="34" charset="0"/>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B344DC67-19F4-44BC-B8D5-F275C1E53A82}" type="slidenum">
              <a:rPr lang="zh-CN" altLang="en-US" sz="1200">
                <a:latin typeface="Calibri" pitchFamily="34" charset="0"/>
                <a:ea typeface="宋体" pitchFamily="2" charset="-122"/>
              </a:rPr>
              <a:pPr/>
              <a:t>18</a:t>
            </a:fld>
            <a:endParaRPr lang="zh-CN" altLang="en-US" sz="1200">
              <a:latin typeface="Calibri" pitchFamily="34" charset="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0EA75513-BEDB-4898-A719-0D40CD5F49F7}" type="slidenum">
              <a:rPr lang="zh-CN" altLang="en-US" sz="1200">
                <a:latin typeface="Calibri" pitchFamily="34" charset="0"/>
                <a:ea typeface="宋体" pitchFamily="2" charset="-122"/>
              </a:rPr>
              <a:pPr/>
              <a:t>19</a:t>
            </a:fld>
            <a:endParaRPr lang="zh-CN" altLang="en-US" sz="1200">
              <a:latin typeface="Calibri"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7F1DF43B-C8D0-4AAC-868A-572D5FA99F9C}" type="slidenum">
              <a:rPr lang="zh-CN" altLang="en-US" sz="1200">
                <a:latin typeface="Calibri" pitchFamily="34" charset="0"/>
                <a:ea typeface="宋体" pitchFamily="2" charset="-122"/>
              </a:rPr>
              <a:pPr/>
              <a:t>2</a:t>
            </a:fld>
            <a:endParaRPr lang="zh-CN" altLang="en-US" sz="1200">
              <a:latin typeface="Calibri" pitchFamily="34" charset="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E6939D2E-E8C9-4B39-862A-CD61BAEE5A29}" type="slidenum">
              <a:rPr lang="zh-CN" altLang="en-US" sz="1200">
                <a:latin typeface="Calibri" pitchFamily="34" charset="0"/>
                <a:ea typeface="宋体" pitchFamily="2" charset="-122"/>
              </a:rPr>
              <a:pPr/>
              <a:t>20</a:t>
            </a:fld>
            <a:endParaRPr lang="zh-CN" altLang="en-US" sz="1200">
              <a:latin typeface="Calibri" pitchFamily="34" charset="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FF26843-8A5F-4B14-9695-8833B40E976D}" type="slidenum">
              <a:rPr lang="zh-CN" altLang="en-US" sz="1200">
                <a:latin typeface="Calibri" pitchFamily="34" charset="0"/>
                <a:ea typeface="宋体" pitchFamily="2" charset="-122"/>
              </a:rPr>
              <a:pPr/>
              <a:t>21</a:t>
            </a:fld>
            <a:endParaRPr lang="zh-CN" altLang="en-US" sz="1200">
              <a:latin typeface="Calibri" pitchFamily="34" charset="0"/>
              <a:ea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E4E75D82-5DCE-4951-A729-39F4A805C145}" type="slidenum">
              <a:rPr lang="zh-CN" altLang="en-US" sz="1200">
                <a:latin typeface="Calibri" pitchFamily="34" charset="0"/>
                <a:ea typeface="宋体" pitchFamily="2" charset="-122"/>
              </a:rPr>
              <a:pPr/>
              <a:t>25</a:t>
            </a:fld>
            <a:endParaRPr lang="zh-CN" altLang="en-US" sz="1200">
              <a:latin typeface="Calibri"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512891E-8D90-45D4-B9B2-A3E756EF2741}" type="slidenum">
              <a:rPr lang="zh-CN" altLang="en-US" sz="1200">
                <a:latin typeface="Calibri" pitchFamily="34" charset="0"/>
                <a:ea typeface="宋体" pitchFamily="2" charset="-122"/>
              </a:rPr>
              <a:pPr/>
              <a:t>3</a:t>
            </a:fld>
            <a:endParaRPr lang="zh-CN" altLang="en-US" sz="1200">
              <a:latin typeface="Calibri"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4FCB2CE1-D072-46FE-88A4-99730C78DA04}" type="slidenum">
              <a:rPr lang="zh-CN" altLang="en-US" sz="1200">
                <a:latin typeface="Calibri" pitchFamily="34" charset="0"/>
                <a:ea typeface="宋体" pitchFamily="2" charset="-122"/>
              </a:rPr>
              <a:pPr/>
              <a:t>4</a:t>
            </a:fld>
            <a:endParaRPr lang="zh-CN" altLang="en-US" sz="1200">
              <a:latin typeface="Calibri"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08C422D2-38BC-430D-98B9-AA79B11A1795}" type="slidenum">
              <a:rPr lang="zh-CN" altLang="en-US" sz="1200">
                <a:latin typeface="Calibri" pitchFamily="34" charset="0"/>
                <a:ea typeface="宋体" pitchFamily="2" charset="-122"/>
              </a:rPr>
              <a:pPr/>
              <a:t>5</a:t>
            </a:fld>
            <a:endParaRPr lang="zh-CN" altLang="en-US" sz="1200">
              <a:latin typeface="Calibri"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CFF1571-ED77-4C93-BB10-72670D0A3F43}" type="slidenum">
              <a:rPr lang="zh-CN" altLang="en-US" sz="1200">
                <a:latin typeface="Calibri" pitchFamily="34" charset="0"/>
                <a:ea typeface="宋体" pitchFamily="2" charset="-122"/>
              </a:rPr>
              <a:pPr/>
              <a:t>6</a:t>
            </a:fld>
            <a:endParaRPr lang="zh-CN" altLang="en-US" sz="1200">
              <a:latin typeface="Calibri"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61D99FB3-B35F-4564-9216-B7315E8A86AA}" type="slidenum">
              <a:rPr lang="zh-CN" altLang="en-US" sz="1200">
                <a:latin typeface="Calibri" pitchFamily="34" charset="0"/>
                <a:ea typeface="宋体" pitchFamily="2" charset="-122"/>
              </a:rPr>
              <a:pPr/>
              <a:t>7</a:t>
            </a:fld>
            <a:endParaRPr lang="zh-CN" altLang="en-US" sz="1200">
              <a:latin typeface="Calibri"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0906DA2-8AD4-4E7F-B743-2A8DE6B42DF6}" type="slidenum">
              <a:rPr lang="zh-CN" altLang="en-US" sz="1200">
                <a:latin typeface="Calibri" pitchFamily="34" charset="0"/>
                <a:ea typeface="宋体" pitchFamily="2" charset="-122"/>
              </a:rPr>
              <a:pPr/>
              <a:t>8</a:t>
            </a:fld>
            <a:endParaRPr lang="zh-CN" altLang="en-US" sz="1200">
              <a:latin typeface="Calibri"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4A91655-D4F6-451D-A14C-F7441699FBB6}" type="slidenum">
              <a:rPr lang="zh-CN" altLang="en-US" sz="1200">
                <a:latin typeface="Calibri" pitchFamily="34" charset="0"/>
                <a:ea typeface="宋体" pitchFamily="2" charset="-122"/>
              </a:rPr>
              <a:pPr/>
              <a:t>9</a:t>
            </a:fld>
            <a:endParaRPr lang="zh-CN" altLang="en-US" sz="1200">
              <a:latin typeface="Calibri"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 r x z下载：hrxz.com-标题和内容">
    <p:spTree>
      <p:nvGrpSpPr>
        <p:cNvPr id="1" name=""/>
        <p:cNvGrpSpPr/>
        <p:nvPr/>
      </p:nvGrpSpPr>
      <p:grpSpPr>
        <a:xfrm>
          <a:off x="0" y="0"/>
          <a:ext cx="0" cy="0"/>
          <a:chOff x="0" y="0"/>
          <a:chExt cx="0" cy="0"/>
        </a:xfrm>
      </p:grpSpPr>
      <p:grpSp>
        <p:nvGrpSpPr>
          <p:cNvPr id="2" name="组合 1"/>
          <p:cNvGrpSpPr>
            <a:grpSpLocks/>
          </p:cNvGrpSpPr>
          <p:nvPr userDrawn="1"/>
        </p:nvGrpSpPr>
        <p:grpSpPr bwMode="auto">
          <a:xfrm flipV="1">
            <a:off x="0" y="5056188"/>
            <a:ext cx="9144000" cy="87312"/>
            <a:chOff x="1239791" y="3373704"/>
            <a:chExt cx="5327375" cy="56535"/>
          </a:xfrm>
        </p:grpSpPr>
        <p:sp>
          <p:nvSpPr>
            <p:cNvPr id="3" name="矩形 2"/>
            <p:cNvSpPr/>
            <p:nvPr/>
          </p:nvSpPr>
          <p:spPr>
            <a:xfrm>
              <a:off x="1239791" y="3373704"/>
              <a:ext cx="1068250"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4" name="矩形 3"/>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5" name="矩形 4"/>
            <p:cNvSpPr/>
            <p:nvPr/>
          </p:nvSpPr>
          <p:spPr>
            <a:xfrm>
              <a:off x="2305266" y="3373704"/>
              <a:ext cx="1068250"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6" name="矩形 5"/>
            <p:cNvSpPr/>
            <p:nvPr/>
          </p:nvSpPr>
          <p:spPr>
            <a:xfrm>
              <a:off x="4433442" y="3373704"/>
              <a:ext cx="1068249" cy="56535"/>
            </a:xfrm>
            <a:prstGeom prst="rect">
              <a:avLst/>
            </a:prstGeom>
            <a:solidFill>
              <a:srgbClr val="C5172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7" name="矩形 6"/>
            <p:cNvSpPr/>
            <p:nvPr/>
          </p:nvSpPr>
          <p:spPr>
            <a:xfrm>
              <a:off x="3370741" y="3373704"/>
              <a:ext cx="1068250"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Tree>
    <p:extLst>
      <p:ext uri="{BB962C8B-B14F-4D97-AF65-F5344CB8AC3E}">
        <p14:creationId xmlns:p14="http://schemas.microsoft.com/office/powerpoint/2010/main" val="163509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h r x z下载：hrxz.com-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screen">
            <a:extLst>
              <a:ext uri="{28A0092B-C50C-407E-A947-70E740481C1C}">
                <a14:useLocalDpi xmlns:a14="http://schemas.microsoft.com/office/drawing/2010/main"/>
              </a:ext>
            </a:extLst>
          </a:blip>
          <a:srcRect r="-5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0" y="0"/>
            <a:ext cx="9144000" cy="51435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pic>
        <p:nvPicPr>
          <p:cNvPr id="8" name="Picture 3" descr="J:\Marketing\公司用各項圖檔\去背公司logo\漢珍logo-web-(去背).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96336" y="4731990"/>
            <a:ext cx="1308444" cy="27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70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 r x z下载：hrxz.com-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31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J:\Marketing\公司用各項圖檔\去背公司logo\漢珍logo-web-(去背).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68344" y="4731990"/>
            <a:ext cx="1308444" cy="27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4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3" name="组合 2"/>
          <p:cNvGrpSpPr>
            <a:grpSpLocks/>
          </p:cNvGrpSpPr>
          <p:nvPr userDrawn="1"/>
        </p:nvGrpSpPr>
        <p:grpSpPr bwMode="auto">
          <a:xfrm flipV="1">
            <a:off x="0" y="5056188"/>
            <a:ext cx="9144000" cy="87312"/>
            <a:chOff x="1239791" y="3373704"/>
            <a:chExt cx="5327375" cy="56535"/>
          </a:xfrm>
        </p:grpSpPr>
        <p:sp>
          <p:nvSpPr>
            <p:cNvPr id="4" name="矩形 3"/>
            <p:cNvSpPr/>
            <p:nvPr/>
          </p:nvSpPr>
          <p:spPr>
            <a:xfrm>
              <a:off x="1239791" y="3373704"/>
              <a:ext cx="1068250"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5" name="矩形 4"/>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6" name="矩形 5"/>
            <p:cNvSpPr/>
            <p:nvPr/>
          </p:nvSpPr>
          <p:spPr>
            <a:xfrm>
              <a:off x="2305266" y="3373704"/>
              <a:ext cx="1068250"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7" name="矩形 6"/>
            <p:cNvSpPr/>
            <p:nvPr/>
          </p:nvSpPr>
          <p:spPr>
            <a:xfrm>
              <a:off x="4433442" y="3373704"/>
              <a:ext cx="1068249" cy="56535"/>
            </a:xfrm>
            <a:prstGeom prst="rect">
              <a:avLst/>
            </a:prstGeom>
            <a:solidFill>
              <a:srgbClr val="C5172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8" name="矩形 7"/>
            <p:cNvSpPr/>
            <p:nvPr/>
          </p:nvSpPr>
          <p:spPr>
            <a:xfrm>
              <a:off x="3370741" y="3373704"/>
              <a:ext cx="1068250"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9" name="矩形 8"/>
          <p:cNvSpPr/>
          <p:nvPr userDrawn="1"/>
        </p:nvSpPr>
        <p:spPr>
          <a:xfrm>
            <a:off x="0" y="149225"/>
            <a:ext cx="441325" cy="608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 name="标题 1"/>
          <p:cNvSpPr>
            <a:spLocks noGrp="1"/>
          </p:cNvSpPr>
          <p:nvPr>
            <p:ph type="title"/>
          </p:nvPr>
        </p:nvSpPr>
        <p:spPr>
          <a:xfrm>
            <a:off x="450957" y="274636"/>
            <a:ext cx="2755681" cy="355983"/>
          </a:xfrm>
          <a:prstGeom prst="rect">
            <a:avLst/>
          </a:prstGeom>
        </p:spPr>
        <p:txBody>
          <a:bodyPr/>
          <a:lstStyle>
            <a:lvl1pPr>
              <a:defRPr sz="1600" b="0">
                <a:solidFill>
                  <a:srgbClr val="613620"/>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00569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3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userDrawn="1"/>
        </p:nvSpPr>
        <p:spPr bwMode="auto">
          <a:xfrm>
            <a:off x="0" y="-1588"/>
            <a:ext cx="9144000" cy="5143501"/>
          </a:xfrm>
          <a:prstGeom prst="rect">
            <a:avLst/>
          </a:prstGeom>
          <a:solidFill>
            <a:srgbClr val="000000">
              <a:alpha val="39999"/>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defTabSz="914400"/>
            <a:endParaRPr lang="zh-CN" altLang="en-US">
              <a:solidFill>
                <a:srgbClr val="FFFFFF"/>
              </a:solidFill>
              <a:latin typeface="Arial" pitchFamily="34" charset="0"/>
              <a:ea typeface="微软雅黑" pitchFamily="34" charset="-122"/>
            </a:endParaRPr>
          </a:p>
        </p:txBody>
      </p:sp>
      <p:pic>
        <p:nvPicPr>
          <p:cNvPr id="6" name="Picture 3" descr="J:\Marketing\公司用各項圖檔\去背公司logo\漢珍logo-web-(去背).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96336" y="4659982"/>
            <a:ext cx="1308444" cy="27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29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pic>
        <p:nvPicPr>
          <p:cNvPr id="4" name="Picture 3" descr="J:\Marketing\公司用各項圖檔\去背公司logo\漢珍logo-web-(去背).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596336" y="4659982"/>
            <a:ext cx="1308444" cy="27474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85" r:id="rId5"/>
    <p:sldLayoutId id="2147483690" r:id="rId6"/>
  </p:sldLayoutIdLst>
  <p:timing>
    <p:tnLst>
      <p:par>
        <p:cTn id="1" dur="indefinite" restart="never" nodeType="tmRoot"/>
      </p:par>
    </p:tnLst>
  </p:timing>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2pPr>
      <a:lvl3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3pPr>
      <a:lvl4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4pPr>
      <a:lvl5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5pPr>
      <a:lvl6pPr marL="4572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6pPr>
      <a:lvl7pPr marL="9144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7pPr>
      <a:lvl8pPr marL="13716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8pPr>
      <a:lvl9pPr marL="18288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9pPr>
    </p:titleStyle>
    <p:bodyStyle>
      <a:lvl1pPr marL="171450" indent="-171450" algn="l" defTabSz="685800" rtl="0" fontAlgn="base">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350"/>
          </a:p>
        </p:txBody>
      </p:sp>
      <p:sp>
        <p:nvSpPr>
          <p:cNvPr id="29" name="Freeform 10"/>
          <p:cNvSpPr>
            <a:spLocks/>
          </p:cNvSpPr>
          <p:nvPr/>
        </p:nvSpPr>
        <p:spPr bwMode="auto">
          <a:xfrm>
            <a:off x="2441575" y="280988"/>
            <a:ext cx="4244975" cy="4754562"/>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chemeClr val="bg1">
              <a:alpha val="20000"/>
            </a:schemeClr>
          </a:solidFill>
          <a:ln w="3175" cap="flat">
            <a:noFill/>
            <a:prstDash val="solid"/>
            <a:miter lim="800000"/>
            <a:headEnd/>
            <a:tailEnd/>
          </a:ln>
          <a:effectLst/>
        </p:spPr>
        <p:txBody>
          <a:bodyPr/>
          <a:lstStyle/>
          <a:p>
            <a:pPr defTabSz="914400" eaLnBrk="1" fontAlgn="auto" hangingPunct="1">
              <a:spcBef>
                <a:spcPts val="0"/>
              </a:spcBef>
              <a:spcAft>
                <a:spcPts val="0"/>
              </a:spcAft>
              <a:defRPr/>
            </a:pPr>
            <a:endParaRPr lang="zh-CN" altLang="en-US" sz="180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a:spLocks/>
          </p:cNvSpPr>
          <p:nvPr/>
        </p:nvSpPr>
        <p:spPr bwMode="auto">
          <a:xfrm>
            <a:off x="2589213" y="446088"/>
            <a:ext cx="3965575" cy="4440237"/>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B0002E"/>
          </a:solidFill>
          <a:ln w="3175" cap="flat">
            <a:noFill/>
            <a:prstDash val="solid"/>
            <a:miter lim="800000"/>
            <a:headEnd/>
            <a:tailEnd/>
          </a:ln>
          <a:effectLst/>
        </p:spPr>
        <p:txBody>
          <a:bodyPr/>
          <a:lstStyle/>
          <a:p>
            <a:pPr defTabSz="914400" eaLnBrk="1" fontAlgn="auto" hangingPunct="1">
              <a:spcBef>
                <a:spcPts val="0"/>
              </a:spcBef>
              <a:spcAft>
                <a:spcPts val="0"/>
              </a:spcAft>
              <a:defRPr/>
            </a:pPr>
            <a:endParaRPr lang="zh-CN" altLang="en-US" sz="180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nvSpPr>
        <p:spPr>
          <a:xfrm>
            <a:off x="3609975" y="3908425"/>
            <a:ext cx="1966913" cy="352425"/>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800" b="1" dirty="0" smtClean="0">
                <a:solidFill>
                  <a:srgbClr val="C51729"/>
                </a:solidFill>
                <a:latin typeface="微軟正黑體" panose="020B0604030504040204" pitchFamily="34" charset="-120"/>
                <a:ea typeface="微軟正黑體" panose="020B0604030504040204" pitchFamily="34" charset="-120"/>
              </a:rPr>
              <a:t>新版使用</a:t>
            </a:r>
            <a:r>
              <a:rPr lang="zh-TW" altLang="en-US" sz="1800" b="1" dirty="0">
                <a:solidFill>
                  <a:srgbClr val="C51729"/>
                </a:solidFill>
                <a:latin typeface="微軟正黑體" panose="020B0604030504040204" pitchFamily="34" charset="-120"/>
                <a:ea typeface="微軟正黑體" panose="020B0604030504040204" pitchFamily="34" charset="-120"/>
              </a:rPr>
              <a:t>手冊</a:t>
            </a:r>
            <a:endParaRPr lang="zh-CN" altLang="en-US" sz="1800" b="1" dirty="0">
              <a:solidFill>
                <a:srgbClr val="C51729"/>
              </a:solidFill>
              <a:latin typeface="微軟正黑體" panose="020B0604030504040204" pitchFamily="34" charset="-120"/>
              <a:ea typeface="微軟正黑體" panose="020B0604030504040204" pitchFamily="34" charset="-120"/>
            </a:endParaRPr>
          </a:p>
        </p:txBody>
      </p:sp>
      <p:grpSp>
        <p:nvGrpSpPr>
          <p:cNvPr id="8198" name="组合 20"/>
          <p:cNvGrpSpPr>
            <a:grpSpLocks/>
          </p:cNvGrpSpPr>
          <p:nvPr/>
        </p:nvGrpSpPr>
        <p:grpSpPr bwMode="auto">
          <a:xfrm flipV="1">
            <a:off x="3373438" y="3689350"/>
            <a:ext cx="2382837" cy="46038"/>
            <a:chOff x="1239791" y="3373704"/>
            <a:chExt cx="5327375" cy="56535"/>
          </a:xfrm>
        </p:grpSpPr>
        <p:sp>
          <p:nvSpPr>
            <p:cNvPr id="22" name="矩形 21"/>
            <p:cNvSpPr/>
            <p:nvPr/>
          </p:nvSpPr>
          <p:spPr>
            <a:xfrm>
              <a:off x="1239791" y="3373704"/>
              <a:ext cx="1068313"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3" name="矩形 22"/>
            <p:cNvSpPr/>
            <p:nvPr/>
          </p:nvSpPr>
          <p:spPr>
            <a:xfrm>
              <a:off x="5498853" y="3373704"/>
              <a:ext cx="1068313"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4" name="矩形 23"/>
            <p:cNvSpPr/>
            <p:nvPr/>
          </p:nvSpPr>
          <p:spPr>
            <a:xfrm>
              <a:off x="2304556" y="3373704"/>
              <a:ext cx="1068313"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5" name="矩形 24"/>
            <p:cNvSpPr/>
            <p:nvPr/>
          </p:nvSpPr>
          <p:spPr>
            <a:xfrm>
              <a:off x="4434087" y="3373704"/>
              <a:ext cx="1068313" cy="56535"/>
            </a:xfrm>
            <a:prstGeom prst="rect">
              <a:avLst/>
            </a:prstGeom>
            <a:solidFill>
              <a:schemeClr val="accent1">
                <a:lumMod val="7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6" name="矩形 25"/>
            <p:cNvSpPr/>
            <p:nvPr/>
          </p:nvSpPr>
          <p:spPr>
            <a:xfrm>
              <a:off x="3369322" y="3373704"/>
              <a:ext cx="1068313"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8" name="文字方塊 7"/>
          <p:cNvSpPr txBox="1"/>
          <p:nvPr/>
        </p:nvSpPr>
        <p:spPr>
          <a:xfrm>
            <a:off x="5576887" y="3067628"/>
            <a:ext cx="936625" cy="369887"/>
          </a:xfrm>
          <a:prstGeom prst="rect">
            <a:avLst/>
          </a:prstGeom>
          <a:noFill/>
        </p:spPr>
        <p:txBody>
          <a:bodyPr>
            <a:spAutoFit/>
          </a:bodyPr>
          <a:lstStyle/>
          <a:p>
            <a:pPr algn="r" eaLnBrk="1" fontAlgn="auto" hangingPunct="1">
              <a:spcBef>
                <a:spcPts val="0"/>
              </a:spcBef>
              <a:spcAft>
                <a:spcPts val="0"/>
              </a:spcAft>
              <a:defRPr/>
            </a:pPr>
            <a:r>
              <a:rPr lang="zh-TW" altLang="en-US" sz="1800" spc="-100" dirty="0">
                <a:solidFill>
                  <a:schemeClr val="bg1"/>
                </a:solidFill>
                <a:latin typeface="新細明體" panose="02020500000000000000" pitchFamily="18" charset="-120"/>
                <a:ea typeface="新細明體" panose="02020500000000000000" pitchFamily="18" charset="-120"/>
              </a:rPr>
              <a:t>資料庫</a:t>
            </a:r>
          </a:p>
        </p:txBody>
      </p:sp>
      <p:grpSp>
        <p:nvGrpSpPr>
          <p:cNvPr id="8201" name="群組 5"/>
          <p:cNvGrpSpPr>
            <a:grpSpLocks/>
          </p:cNvGrpSpPr>
          <p:nvPr/>
        </p:nvGrpSpPr>
        <p:grpSpPr bwMode="auto">
          <a:xfrm>
            <a:off x="2784475" y="1455738"/>
            <a:ext cx="3636963" cy="1503362"/>
            <a:chOff x="2784631" y="1456378"/>
            <a:chExt cx="3636167" cy="1502149"/>
          </a:xfrm>
        </p:grpSpPr>
        <p:pic>
          <p:nvPicPr>
            <p:cNvPr id="8203" name="Picture 2" descr="哈佛商業評論》全球繁體中文版(@hbrtaiwan) | Twitt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23927" y="1456378"/>
              <a:ext cx="2496871" cy="150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4" descr="哈佛商業評論》DDI 企業高階領導研習班｜Accupass 活動通"/>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84631" y="1547143"/>
              <a:ext cx="1108081" cy="138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2" name="Picture 4" descr="哈佛商業評論》全球繁體中文版(@hbrtaiwan) | Twitter"/>
          <p:cNvPicPr>
            <a:picLocks noChangeAspect="1" noChangeArrowheads="1"/>
          </p:cNvPicPr>
          <p:nvPr/>
        </p:nvPicPr>
        <p:blipFill>
          <a:blip r:embed="rId5" cstate="screen">
            <a:clrChange>
              <a:clrFrom>
                <a:srgbClr val="C20300"/>
              </a:clrFrom>
              <a:clrTo>
                <a:srgbClr val="C20300">
                  <a:alpha val="0"/>
                </a:srgbClr>
              </a:clrTo>
            </a:clrChange>
            <a:extLst>
              <a:ext uri="{28A0092B-C50C-407E-A947-70E740481C1C}">
                <a14:useLocalDpi xmlns:a14="http://schemas.microsoft.com/office/drawing/2010/main"/>
              </a:ext>
            </a:extLst>
          </a:blip>
          <a:srcRect/>
          <a:stretch>
            <a:fillRect/>
          </a:stretch>
        </p:blipFill>
        <p:spPr bwMode="auto">
          <a:xfrm>
            <a:off x="2782888" y="3114675"/>
            <a:ext cx="293211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5288" y="0"/>
            <a:ext cx="3549650" cy="5143500"/>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3" name="文本框 14"/>
          <p:cNvSpPr txBox="1">
            <a:spLocks noChangeArrowheads="1"/>
          </p:cNvSpPr>
          <p:nvPr/>
        </p:nvSpPr>
        <p:spPr bwMode="auto">
          <a:xfrm>
            <a:off x="468313" y="2047875"/>
            <a:ext cx="2932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2800" b="1" dirty="0" smtClean="0">
                <a:solidFill>
                  <a:prstClr val="white"/>
                </a:solidFill>
                <a:latin typeface="微軟正黑體" panose="020B0604030504040204" pitchFamily="34" charset="-120"/>
                <a:ea typeface="微軟正黑體" panose="020B0604030504040204" pitchFamily="34" charset="-120"/>
              </a:rPr>
              <a:t>03. </a:t>
            </a:r>
            <a:r>
              <a:rPr lang="zh-TW" altLang="en-US" sz="2800" b="1" dirty="0">
                <a:solidFill>
                  <a:prstClr val="white"/>
                </a:solidFill>
                <a:latin typeface="微軟正黑體" panose="020B0604030504040204" pitchFamily="34" charset="-120"/>
                <a:ea typeface="微軟正黑體" panose="020B0604030504040204" pitchFamily="34" charset="-120"/>
              </a:rPr>
              <a:t>新舊平台比較</a:t>
            </a:r>
            <a:endParaRPr lang="en-US" altLang="zh-CN" sz="2800" b="1" dirty="0" smtClean="0">
              <a:solidFill>
                <a:prstClr val="white"/>
              </a:solidFill>
              <a:latin typeface="微軟正黑體" panose="020B0604030504040204" pitchFamily="34" charset="-120"/>
              <a:ea typeface="微軟正黑體" panose="020B0604030504040204" pitchFamily="34" charset="-120"/>
            </a:endParaRPr>
          </a:p>
        </p:txBody>
      </p:sp>
      <p:sp>
        <p:nvSpPr>
          <p:cNvPr id="26628" name="Rectangle 15"/>
          <p:cNvSpPr>
            <a:spLocks noChangeArrowheads="1"/>
          </p:cNvSpPr>
          <p:nvPr/>
        </p:nvSpPr>
        <p:spPr bwMode="auto">
          <a:xfrm>
            <a:off x="1116013" y="2571750"/>
            <a:ext cx="24860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ct val="150000"/>
              </a:lnSpc>
            </a:pPr>
            <a:r>
              <a:rPr lang="zh-TW" altLang="en-US" sz="1500">
                <a:solidFill>
                  <a:schemeClr val="bg1"/>
                </a:solidFill>
                <a:latin typeface="微軟正黑體" panose="020B0604030504040204" pitchFamily="34" charset="-120"/>
                <a:ea typeface="微軟正黑體" panose="020B0604030504040204" pitchFamily="34" charset="-120"/>
              </a:rPr>
              <a:t>新舊平台大不同</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4537075" cy="5143500"/>
          </a:xfrm>
          <a:prstGeom prst="rect">
            <a:avLst/>
          </a:prstGeom>
          <a:solidFill>
            <a:srgbClr val="E5152E">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350"/>
          </a:p>
        </p:txBody>
      </p:sp>
      <p:sp>
        <p:nvSpPr>
          <p:cNvPr id="125" name="矩形 124"/>
          <p:cNvSpPr/>
          <p:nvPr/>
        </p:nvSpPr>
        <p:spPr>
          <a:xfrm>
            <a:off x="4608513" y="0"/>
            <a:ext cx="4533900" cy="5143500"/>
          </a:xfrm>
          <a:prstGeom prst="rect">
            <a:avLst/>
          </a:prstGeom>
          <a:solidFill>
            <a:srgbClr val="9CD1D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350"/>
          </a:p>
        </p:txBody>
      </p:sp>
      <p:grpSp>
        <p:nvGrpSpPr>
          <p:cNvPr id="28676" name="组合 6"/>
          <p:cNvGrpSpPr>
            <a:grpSpLocks/>
          </p:cNvGrpSpPr>
          <p:nvPr/>
        </p:nvGrpSpPr>
        <p:grpSpPr bwMode="auto">
          <a:xfrm flipV="1">
            <a:off x="0" y="5056188"/>
            <a:ext cx="9144000" cy="87312"/>
            <a:chOff x="1239791" y="3373704"/>
            <a:chExt cx="5327375" cy="56535"/>
          </a:xfrm>
        </p:grpSpPr>
        <p:sp>
          <p:nvSpPr>
            <p:cNvPr id="116" name="矩形 115"/>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17" name="矩形 116"/>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18" name="矩形 117"/>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19" name="矩形 118"/>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20" name="矩形 119"/>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pic>
        <p:nvPicPr>
          <p:cNvPr id="2867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1500" y="761310"/>
            <a:ext cx="2015951" cy="179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41925" y="887413"/>
            <a:ext cx="3257550" cy="154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 name="圓角矩形 122"/>
          <p:cNvSpPr/>
          <p:nvPr/>
        </p:nvSpPr>
        <p:spPr>
          <a:xfrm>
            <a:off x="4757738" y="2689225"/>
            <a:ext cx="4224337" cy="2235200"/>
          </a:xfrm>
          <a:prstGeom prst="roundRect">
            <a:avLst/>
          </a:prstGeom>
          <a:solidFill>
            <a:schemeClr val="accent2">
              <a:lumMod val="60000"/>
              <a:lumOff val="40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fontAlgn="auto">
              <a:lnSpc>
                <a:spcPct val="150000"/>
              </a:lnSpc>
              <a:spcBef>
                <a:spcPts val="0"/>
              </a:spcBef>
              <a:spcAft>
                <a:spcPts val="0"/>
              </a:spcAft>
              <a:buFont typeface="Arial" panose="020B0604020202020204" pitchFamily="34" charset="0"/>
              <a:buChar char="•"/>
              <a:defRPr/>
            </a:pPr>
            <a:r>
              <a:rPr lang="zh-TW" altLang="en-US" b="1" dirty="0" smtClean="0">
                <a:latin typeface="微軟正黑體" panose="020B0604030504040204" pitchFamily="34" charset="-120"/>
                <a:ea typeface="微軟正黑體" panose="020B0604030504040204" pitchFamily="34" charset="-120"/>
              </a:rPr>
              <a:t>平台介面</a:t>
            </a:r>
            <a:r>
              <a:rPr lang="zh-TW" altLang="en-US" b="1" dirty="0">
                <a:latin typeface="微軟正黑體" panose="020B0604030504040204" pitchFamily="34" charset="-120"/>
                <a:ea typeface="微軟正黑體" panose="020B0604030504040204" pitchFamily="34" charset="-120"/>
              </a:rPr>
              <a:t>設計簡約清爽</a:t>
            </a:r>
            <a:endParaRPr lang="en-US" altLang="zh-TW" b="1" dirty="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a:latin typeface="微軟正黑體" panose="020B0604030504040204" pitchFamily="34" charset="-120"/>
                <a:ea typeface="微軟正黑體" panose="020B0604030504040204" pitchFamily="34" charset="-120"/>
              </a:rPr>
              <a:t>功能簡單明瞭</a:t>
            </a:r>
            <a:endParaRPr lang="en-US" altLang="zh-TW" b="1" dirty="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smtClean="0">
                <a:latin typeface="微軟正黑體" panose="020B0604030504040204" pitchFamily="34" charset="-120"/>
                <a:ea typeface="微軟正黑體" panose="020B0604030504040204" pitchFamily="34" charset="-120"/>
              </a:rPr>
              <a:t>精簡</a:t>
            </a:r>
            <a:r>
              <a:rPr lang="zh-TW" altLang="en-US" b="1" dirty="0">
                <a:latin typeface="微軟正黑體" panose="020B0604030504040204" pitchFamily="34" charset="-120"/>
                <a:ea typeface="微軟正黑體" panose="020B0604030504040204" pitchFamily="34" charset="-120"/>
              </a:rPr>
              <a:t>繁複功能，簡單操作又快速</a:t>
            </a:r>
            <a:endParaRPr lang="en-US" altLang="zh-TW" b="1" dirty="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a:latin typeface="微軟正黑體" panose="020B0604030504040204" pitchFamily="34" charset="-120"/>
                <a:ea typeface="微軟正黑體" panose="020B0604030504040204" pitchFamily="34" charset="-120"/>
              </a:rPr>
              <a:t>論文分類更詳細、</a:t>
            </a:r>
            <a:r>
              <a:rPr lang="zh-TW" altLang="en-US" b="1" dirty="0" smtClean="0">
                <a:latin typeface="微軟正黑體" panose="020B0604030504040204" pitchFamily="34" charset="-120"/>
                <a:ea typeface="微軟正黑體" panose="020B0604030504040204" pitchFamily="34" charset="-120"/>
              </a:rPr>
              <a:t>精確</a:t>
            </a:r>
            <a:endParaRPr lang="en-US" altLang="zh-TW" b="1" dirty="0" smtClean="0">
              <a:latin typeface="微軟正黑體" panose="020B0604030504040204" pitchFamily="34" charset="-120"/>
              <a:ea typeface="微軟正黑體" panose="020B0604030504040204" pitchFamily="34" charset="-120"/>
            </a:endParaRPr>
          </a:p>
        </p:txBody>
      </p:sp>
      <p:sp>
        <p:nvSpPr>
          <p:cNvPr id="124" name="圓角矩形 123"/>
          <p:cNvSpPr/>
          <p:nvPr/>
        </p:nvSpPr>
        <p:spPr>
          <a:xfrm>
            <a:off x="285750" y="2689225"/>
            <a:ext cx="3962400" cy="2235200"/>
          </a:xfrm>
          <a:prstGeom prst="roundRect">
            <a:avLst/>
          </a:prstGeom>
          <a:solidFill>
            <a:srgbClr val="E5152E">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fontAlgn="auto">
              <a:lnSpc>
                <a:spcPct val="150000"/>
              </a:lnSpc>
              <a:spcBef>
                <a:spcPts val="0"/>
              </a:spcBef>
              <a:spcAft>
                <a:spcPts val="0"/>
              </a:spcAft>
              <a:buFont typeface="Arial" panose="020B0604020202020204" pitchFamily="34" charset="0"/>
              <a:buChar char="•"/>
              <a:defRPr/>
            </a:pPr>
            <a:r>
              <a:rPr lang="zh-TW" altLang="en-US" b="1" dirty="0">
                <a:latin typeface="微軟正黑體" panose="020B0604030504040204" pitchFamily="34" charset="-120"/>
                <a:ea typeface="微軟正黑體" panose="020B0604030504040204" pitchFamily="34" charset="-120"/>
              </a:rPr>
              <a:t>平台排版繁雜</a:t>
            </a:r>
            <a:endParaRPr lang="en-US" altLang="zh-TW" b="1" dirty="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a:latin typeface="微軟正黑體" panose="020B0604030504040204" pitchFamily="34" charset="-120"/>
                <a:ea typeface="微軟正黑體" panose="020B0604030504040204" pitchFamily="34" charset="-120"/>
              </a:rPr>
              <a:t>所有功能全部嶄露於同個</a:t>
            </a:r>
            <a:r>
              <a:rPr lang="zh-TW" altLang="en-US" b="1" dirty="0" smtClean="0">
                <a:latin typeface="微軟正黑體" panose="020B0604030504040204" pitchFamily="34" charset="-120"/>
                <a:ea typeface="微軟正黑體" panose="020B0604030504040204" pitchFamily="34" charset="-120"/>
              </a:rPr>
              <a:t>畫面</a:t>
            </a:r>
            <a:endParaRPr lang="en-US" altLang="zh-TW" b="1" dirty="0" smtClean="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smtClean="0">
                <a:latin typeface="微軟正黑體" panose="020B0604030504040204" pitchFamily="34" charset="-120"/>
                <a:ea typeface="微軟正黑體" panose="020B0604030504040204" pitchFamily="34" charset="-120"/>
              </a:rPr>
              <a:t>操作較繁複</a:t>
            </a:r>
            <a:endParaRPr lang="en-US" altLang="zh-TW" b="1" dirty="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smtClean="0">
                <a:latin typeface="微軟正黑體" panose="020B0604030504040204" pitchFamily="34" charset="-120"/>
                <a:ea typeface="微軟正黑體" panose="020B0604030504040204" pitchFamily="34" charset="-120"/>
              </a:rPr>
              <a:t>傳統</a:t>
            </a:r>
            <a:r>
              <a:rPr lang="zh-TW" altLang="en-US" b="1" dirty="0">
                <a:latin typeface="微軟正黑體" panose="020B0604030504040204" pitchFamily="34" charset="-120"/>
                <a:ea typeface="微軟正黑體" panose="020B0604030504040204" pitchFamily="34" charset="-120"/>
              </a:rPr>
              <a:t>型</a:t>
            </a:r>
            <a:r>
              <a:rPr lang="zh-TW" altLang="en-US" b="1" dirty="0" smtClean="0">
                <a:latin typeface="微軟正黑體" panose="020B0604030504040204" pitchFamily="34" charset="-120"/>
                <a:ea typeface="微軟正黑體" panose="020B0604030504040204" pitchFamily="34" charset="-120"/>
              </a:rPr>
              <a:t>資料庫</a:t>
            </a:r>
            <a:endParaRPr lang="en-US" altLang="zh-TW" b="1" dirty="0">
              <a:latin typeface="微軟正黑體" panose="020B0604030504040204" pitchFamily="34" charset="-120"/>
              <a:ea typeface="微軟正黑體" panose="020B0604030504040204" pitchFamily="34" charset="-120"/>
            </a:endParaRPr>
          </a:p>
        </p:txBody>
      </p:sp>
      <p:sp>
        <p:nvSpPr>
          <p:cNvPr id="127" name="矩形 12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8" name="矩形 7"/>
          <p:cNvSpPr/>
          <p:nvPr/>
        </p:nvSpPr>
        <p:spPr>
          <a:xfrm>
            <a:off x="4535488" y="0"/>
            <a:ext cx="71437" cy="505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350"/>
          </a:p>
        </p:txBody>
      </p:sp>
      <p:sp>
        <p:nvSpPr>
          <p:cNvPr id="10" name="橢圓 9"/>
          <p:cNvSpPr/>
          <p:nvPr/>
        </p:nvSpPr>
        <p:spPr>
          <a:xfrm rot="20700000">
            <a:off x="458788" y="869950"/>
            <a:ext cx="527050" cy="5270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b="1" dirty="0">
                <a:latin typeface="微軟正黑體" panose="020B0604030504040204" pitchFamily="34" charset="-120"/>
                <a:ea typeface="微軟正黑體" panose="020B0604030504040204" pitchFamily="34" charset="-120"/>
              </a:rPr>
              <a:t>舊</a:t>
            </a:r>
          </a:p>
        </p:txBody>
      </p:sp>
      <p:sp>
        <p:nvSpPr>
          <p:cNvPr id="128" name="橢圓 127"/>
          <p:cNvSpPr/>
          <p:nvPr/>
        </p:nvSpPr>
        <p:spPr>
          <a:xfrm rot="22500000">
            <a:off x="8504238" y="869950"/>
            <a:ext cx="527050" cy="5270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b="1" dirty="0">
                <a:latin typeface="微軟正黑體" panose="020B0604030504040204" pitchFamily="34" charset="-120"/>
                <a:ea typeface="微軟正黑體" panose="020B0604030504040204" pitchFamily="34" charset="-120"/>
              </a:rPr>
              <a:t>新</a:t>
            </a:r>
          </a:p>
        </p:txBody>
      </p:sp>
      <p:sp>
        <p:nvSpPr>
          <p:cNvPr id="28685" name="标题 2"/>
          <p:cNvSpPr txBox="1">
            <a:spLocks/>
          </p:cNvSpPr>
          <p:nvPr/>
        </p:nvSpPr>
        <p:spPr bwMode="auto">
          <a:xfrm>
            <a:off x="530224" y="274638"/>
            <a:ext cx="80819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ct val="90000"/>
              </a:lnSpc>
            </a:pPr>
            <a:r>
              <a:rPr lang="zh-TW" altLang="en-US" sz="2800" b="1" dirty="0" smtClean="0">
                <a:solidFill>
                  <a:srgbClr val="C51729"/>
                </a:solidFill>
                <a:latin typeface="微軟正黑體" panose="020B0604030504040204" pitchFamily="34" charset="-120"/>
                <a:ea typeface="微軟正黑體" panose="020B0604030504040204" pitchFamily="34" charset="-120"/>
              </a:rPr>
              <a:t>新舊平</a:t>
            </a:r>
            <a:r>
              <a:rPr lang="zh-TW" altLang="en-US" sz="2800" b="1" dirty="0" smtClean="0">
                <a:solidFill>
                  <a:srgbClr val="6AA8B7"/>
                </a:solidFill>
                <a:latin typeface="微軟正黑體" panose="020B0604030504040204" pitchFamily="34" charset="-120"/>
                <a:ea typeface="微軟正黑體" panose="020B0604030504040204" pitchFamily="34" charset="-120"/>
              </a:rPr>
              <a:t>台比較</a:t>
            </a:r>
            <a:endParaRPr lang="zh-CN" altLang="en-US" sz="2800" b="1" dirty="0">
              <a:solidFill>
                <a:srgbClr val="6AA8B7"/>
              </a:solidFill>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190500" y="0"/>
            <a:ext cx="4945063" cy="5143500"/>
          </a:xfrm>
          <a:custGeom>
            <a:avLst/>
            <a:gdLst>
              <a:gd name="connsiteX0" fmla="*/ 0 w 4946088"/>
              <a:gd name="connsiteY0" fmla="*/ 0 h 5143500"/>
              <a:gd name="connsiteX1" fmla="*/ 4215806 w 4946088"/>
              <a:gd name="connsiteY1" fmla="*/ 0 h 5143500"/>
              <a:gd name="connsiteX2" fmla="*/ 4351420 w 4946088"/>
              <a:gd name="connsiteY2" fmla="*/ 223229 h 5143500"/>
              <a:gd name="connsiteX3" fmla="*/ 4946088 w 4946088"/>
              <a:gd name="connsiteY3" fmla="*/ 2571750 h 5143500"/>
              <a:gd name="connsiteX4" fmla="*/ 4232783 w 4946088"/>
              <a:gd name="connsiteY4" fmla="*/ 5126602 h 5143500"/>
              <a:gd name="connsiteX5" fmla="*/ 4221950 w 4946088"/>
              <a:gd name="connsiteY5" fmla="*/ 5143500 h 5143500"/>
              <a:gd name="connsiteX6" fmla="*/ 0 w 494608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6088" h="5143500">
                <a:moveTo>
                  <a:pt x="0" y="0"/>
                </a:moveTo>
                <a:lnTo>
                  <a:pt x="4215806" y="0"/>
                </a:lnTo>
                <a:lnTo>
                  <a:pt x="4351420" y="223229"/>
                </a:lnTo>
                <a:cubicBezTo>
                  <a:pt x="4730667" y="921358"/>
                  <a:pt x="4946088" y="1721397"/>
                  <a:pt x="4946088" y="2571750"/>
                </a:cubicBezTo>
                <a:cubicBezTo>
                  <a:pt x="4946088" y="3507139"/>
                  <a:pt x="4685429" y="4381648"/>
                  <a:pt x="4232783" y="5126602"/>
                </a:cubicBezTo>
                <a:lnTo>
                  <a:pt x="4221950" y="5143500"/>
                </a:lnTo>
                <a:lnTo>
                  <a:pt x="0" y="51435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2" name="任意多边形 11"/>
          <p:cNvSpPr/>
          <p:nvPr/>
        </p:nvSpPr>
        <p:spPr>
          <a:xfrm>
            <a:off x="-19050" y="0"/>
            <a:ext cx="4946650" cy="5143500"/>
          </a:xfrm>
          <a:custGeom>
            <a:avLst/>
            <a:gdLst>
              <a:gd name="connsiteX0" fmla="*/ 0 w 4946088"/>
              <a:gd name="connsiteY0" fmla="*/ 0 h 5143500"/>
              <a:gd name="connsiteX1" fmla="*/ 4215806 w 4946088"/>
              <a:gd name="connsiteY1" fmla="*/ 0 h 5143500"/>
              <a:gd name="connsiteX2" fmla="*/ 4351420 w 4946088"/>
              <a:gd name="connsiteY2" fmla="*/ 223229 h 5143500"/>
              <a:gd name="connsiteX3" fmla="*/ 4946088 w 4946088"/>
              <a:gd name="connsiteY3" fmla="*/ 2571750 h 5143500"/>
              <a:gd name="connsiteX4" fmla="*/ 4232783 w 4946088"/>
              <a:gd name="connsiteY4" fmla="*/ 5126602 h 5143500"/>
              <a:gd name="connsiteX5" fmla="*/ 4221950 w 4946088"/>
              <a:gd name="connsiteY5" fmla="*/ 5143500 h 5143500"/>
              <a:gd name="connsiteX6" fmla="*/ 0 w 494608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6088" h="5143500">
                <a:moveTo>
                  <a:pt x="0" y="0"/>
                </a:moveTo>
                <a:lnTo>
                  <a:pt x="4215806" y="0"/>
                </a:lnTo>
                <a:lnTo>
                  <a:pt x="4351420" y="223229"/>
                </a:lnTo>
                <a:cubicBezTo>
                  <a:pt x="4730667" y="921358"/>
                  <a:pt x="4946088" y="1721397"/>
                  <a:pt x="4946088" y="2571750"/>
                </a:cubicBezTo>
                <a:cubicBezTo>
                  <a:pt x="4946088" y="3507139"/>
                  <a:pt x="4685429" y="4381648"/>
                  <a:pt x="4232783" y="5126602"/>
                </a:cubicBezTo>
                <a:lnTo>
                  <a:pt x="4221950" y="5143500"/>
                </a:lnTo>
                <a:lnTo>
                  <a:pt x="0" y="5143500"/>
                </a:lnTo>
                <a:close/>
              </a:path>
            </a:pathLst>
          </a:custGeom>
          <a:solidFill>
            <a:srgbClr val="B000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30724" name="文本框 14"/>
          <p:cNvSpPr txBox="1">
            <a:spLocks noChangeArrowheads="1"/>
          </p:cNvSpPr>
          <p:nvPr/>
        </p:nvSpPr>
        <p:spPr bwMode="auto">
          <a:xfrm>
            <a:off x="412750" y="2047875"/>
            <a:ext cx="3297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2800" b="1" dirty="0">
                <a:solidFill>
                  <a:srgbClr val="FFFFFF"/>
                </a:solidFill>
                <a:latin typeface="微軟正黑體" panose="020B0604030504040204" pitchFamily="34" charset="-120"/>
                <a:ea typeface="微軟正黑體" panose="020B0604030504040204" pitchFamily="34" charset="-120"/>
              </a:rPr>
              <a:t>04.</a:t>
            </a:r>
            <a:r>
              <a:rPr lang="zh-TW" altLang="en-US" sz="2800" b="1" dirty="0">
                <a:solidFill>
                  <a:srgbClr val="FFFFFF"/>
                </a:solidFill>
                <a:latin typeface="微軟正黑體" panose="020B0604030504040204" pitchFamily="34" charset="-120"/>
                <a:ea typeface="微軟正黑體" panose="020B0604030504040204" pitchFamily="34" charset="-120"/>
              </a:rPr>
              <a:t> 新平台操作說明</a:t>
            </a:r>
            <a:endParaRPr lang="en-US" altLang="zh-CN" sz="2800" b="1" dirty="0">
              <a:solidFill>
                <a:srgbClr val="FFFFFF"/>
              </a:solidFill>
              <a:latin typeface="微軟正黑體" panose="020B0604030504040204" pitchFamily="34" charset="-120"/>
              <a:ea typeface="微軟正黑體" panose="020B0604030504040204" pitchFamily="34" charset="-120"/>
            </a:endParaRPr>
          </a:p>
        </p:txBody>
      </p:sp>
      <p:sp>
        <p:nvSpPr>
          <p:cNvPr id="30725" name="Rectangle 15"/>
          <p:cNvSpPr>
            <a:spLocks noChangeArrowheads="1"/>
          </p:cNvSpPr>
          <p:nvPr/>
        </p:nvSpPr>
        <p:spPr bwMode="auto">
          <a:xfrm>
            <a:off x="1042988" y="2571750"/>
            <a:ext cx="24860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ct val="150000"/>
              </a:lnSpc>
            </a:pPr>
            <a:r>
              <a:rPr lang="zh-TW" altLang="en-US" sz="1500" dirty="0">
                <a:solidFill>
                  <a:schemeClr val="bg1"/>
                </a:solidFill>
                <a:latin typeface="微軟正黑體" panose="020B0604030504040204" pitchFamily="34" charset="-120"/>
                <a:ea typeface="微軟正黑體" panose="020B0604030504040204" pitchFamily="34" charset="-120"/>
              </a:rPr>
              <a:t>新平台、新功能</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6"/>
          <p:cNvGrpSpPr>
            <a:grpSpLocks/>
          </p:cNvGrpSpPr>
          <p:nvPr/>
        </p:nvGrpSpPr>
        <p:grpSpPr bwMode="auto">
          <a:xfrm flipV="1">
            <a:off x="0" y="5056188"/>
            <a:ext cx="9144000" cy="87312"/>
            <a:chOff x="1239791" y="3373704"/>
            <a:chExt cx="5327375" cy="56535"/>
          </a:xfrm>
        </p:grpSpPr>
        <p:sp>
          <p:nvSpPr>
            <p:cNvPr id="23" name="矩形 22"/>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4" name="矩形 23"/>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5" name="矩形 24"/>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6" name="矩形 25"/>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7" name="矩形 26"/>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32771"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pic>
        <p:nvPicPr>
          <p:cNvPr id="31"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21200" y="36513"/>
            <a:ext cx="4510088" cy="1920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pic>
        <p:nvPicPr>
          <p:cNvPr id="32"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21200" y="1768475"/>
            <a:ext cx="4510088" cy="2136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pic>
        <p:nvPicPr>
          <p:cNvPr id="33"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519613" y="3168650"/>
            <a:ext cx="4508500" cy="1835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grpSp>
        <p:nvGrpSpPr>
          <p:cNvPr id="34" name="群組 33"/>
          <p:cNvGrpSpPr>
            <a:grpSpLocks/>
          </p:cNvGrpSpPr>
          <p:nvPr/>
        </p:nvGrpSpPr>
        <p:grpSpPr bwMode="auto">
          <a:xfrm>
            <a:off x="6767513" y="441325"/>
            <a:ext cx="1809750" cy="1241425"/>
            <a:chOff x="5985352" y="656692"/>
            <a:chExt cx="2412268" cy="1656184"/>
          </a:xfrm>
        </p:grpSpPr>
        <p:sp>
          <p:nvSpPr>
            <p:cNvPr id="35" name="矩形 34"/>
            <p:cNvSpPr/>
            <p:nvPr/>
          </p:nvSpPr>
          <p:spPr>
            <a:xfrm>
              <a:off x="5985352" y="838830"/>
              <a:ext cx="2232405" cy="14740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36" name="橢圓 35"/>
            <p:cNvSpPr/>
            <p:nvPr/>
          </p:nvSpPr>
          <p:spPr>
            <a:xfrm>
              <a:off x="8037896" y="656692"/>
              <a:ext cx="359724" cy="360040"/>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3</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37" name="群組 36"/>
          <p:cNvGrpSpPr>
            <a:grpSpLocks/>
          </p:cNvGrpSpPr>
          <p:nvPr/>
        </p:nvGrpSpPr>
        <p:grpSpPr bwMode="auto">
          <a:xfrm>
            <a:off x="4438650" y="441325"/>
            <a:ext cx="2295525" cy="1241425"/>
            <a:chOff x="2879812" y="656692"/>
            <a:chExt cx="3060340" cy="1656020"/>
          </a:xfrm>
        </p:grpSpPr>
        <p:sp>
          <p:nvSpPr>
            <p:cNvPr id="38" name="矩形 37"/>
            <p:cNvSpPr/>
            <p:nvPr/>
          </p:nvSpPr>
          <p:spPr>
            <a:xfrm>
              <a:off x="3059708" y="836695"/>
              <a:ext cx="2880444" cy="14760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0" name="橢圓 49"/>
            <p:cNvSpPr/>
            <p:nvPr/>
          </p:nvSpPr>
          <p:spPr>
            <a:xfrm>
              <a:off x="2879812" y="656692"/>
              <a:ext cx="359791" cy="360004"/>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2</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51" name="群組 50"/>
          <p:cNvGrpSpPr>
            <a:grpSpLocks/>
          </p:cNvGrpSpPr>
          <p:nvPr/>
        </p:nvGrpSpPr>
        <p:grpSpPr bwMode="auto">
          <a:xfrm>
            <a:off x="4816475" y="1682750"/>
            <a:ext cx="3768725" cy="2079625"/>
            <a:chOff x="3383868" y="2312712"/>
            <a:chExt cx="5025244" cy="2772472"/>
          </a:xfrm>
        </p:grpSpPr>
        <p:sp>
          <p:nvSpPr>
            <p:cNvPr id="52" name="矩形 51"/>
            <p:cNvSpPr/>
            <p:nvPr/>
          </p:nvSpPr>
          <p:spPr>
            <a:xfrm>
              <a:off x="3563795" y="2429114"/>
              <a:ext cx="4845317" cy="26560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3" name="橢圓 52"/>
            <p:cNvSpPr/>
            <p:nvPr/>
          </p:nvSpPr>
          <p:spPr>
            <a:xfrm>
              <a:off x="3383868" y="2312712"/>
              <a:ext cx="359853" cy="359786"/>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4</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54" name="群組 53"/>
          <p:cNvGrpSpPr>
            <a:grpSpLocks/>
          </p:cNvGrpSpPr>
          <p:nvPr/>
        </p:nvGrpSpPr>
        <p:grpSpPr bwMode="auto">
          <a:xfrm>
            <a:off x="4384675" y="3657600"/>
            <a:ext cx="4651375" cy="1362075"/>
            <a:chOff x="2807804" y="4945274"/>
            <a:chExt cx="6202653" cy="1817032"/>
          </a:xfrm>
        </p:grpSpPr>
        <p:sp>
          <p:nvSpPr>
            <p:cNvPr id="55" name="矩形 54"/>
            <p:cNvSpPr/>
            <p:nvPr/>
          </p:nvSpPr>
          <p:spPr>
            <a:xfrm>
              <a:off x="3000447" y="5125284"/>
              <a:ext cx="6010010" cy="16370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6" name="橢圓 55"/>
            <p:cNvSpPr/>
            <p:nvPr/>
          </p:nvSpPr>
          <p:spPr>
            <a:xfrm>
              <a:off x="2807804" y="4945274"/>
              <a:ext cx="359881" cy="360018"/>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5</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57" name="群組 56"/>
          <p:cNvGrpSpPr>
            <a:grpSpLocks/>
          </p:cNvGrpSpPr>
          <p:nvPr/>
        </p:nvGrpSpPr>
        <p:grpSpPr bwMode="auto">
          <a:xfrm>
            <a:off x="5868988" y="157163"/>
            <a:ext cx="1646237" cy="350837"/>
            <a:chOff x="4786587" y="277806"/>
            <a:chExt cx="2196244" cy="468052"/>
          </a:xfrm>
        </p:grpSpPr>
        <p:sp>
          <p:nvSpPr>
            <p:cNvPr id="58" name="矩形 57"/>
            <p:cNvSpPr/>
            <p:nvPr/>
          </p:nvSpPr>
          <p:spPr>
            <a:xfrm>
              <a:off x="4966606" y="457826"/>
              <a:ext cx="2016225"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9" name="橢圓 58"/>
            <p:cNvSpPr/>
            <p:nvPr/>
          </p:nvSpPr>
          <p:spPr>
            <a:xfrm>
              <a:off x="4786587" y="277806"/>
              <a:ext cx="360040" cy="360041"/>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1</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sp>
        <p:nvSpPr>
          <p:cNvPr id="60" name="內容版面配置區 2"/>
          <p:cNvSpPr txBox="1">
            <a:spLocks/>
          </p:cNvSpPr>
          <p:nvPr/>
        </p:nvSpPr>
        <p:spPr>
          <a:xfrm>
            <a:off x="450850" y="757238"/>
            <a:ext cx="3786188" cy="748800"/>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a:defRPr/>
            </a:pPr>
            <a:r>
              <a:rPr lang="zh-TW" altLang="en-US" sz="1800" b="1" dirty="0" smtClean="0">
                <a:latin typeface="微軟正黑體" panose="020B0604030504040204" pitchFamily="34" charset="-120"/>
                <a:ea typeface="微軟正黑體" panose="020B0604030504040204" pitchFamily="34" charset="-120"/>
              </a:rPr>
              <a:t>工具</a:t>
            </a:r>
            <a:r>
              <a:rPr lang="zh-TW" altLang="en-US" sz="1800" b="1" dirty="0">
                <a:latin typeface="微軟正黑體" panose="020B0604030504040204" pitchFamily="34" charset="-120"/>
                <a:ea typeface="微軟正黑體" panose="020B0604030504040204" pitchFamily="34" charset="-120"/>
              </a:rPr>
              <a:t>列</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200" dirty="0">
                <a:latin typeface="微軟正黑體" panose="020B0604030504040204" pitchFamily="34" charset="-120"/>
                <a:ea typeface="微軟正黑體" panose="020B0604030504040204" pitchFamily="34" charset="-120"/>
              </a:rPr>
              <a:t>    </a:t>
            </a:r>
            <a:r>
              <a:rPr lang="zh-TW" altLang="en-US" sz="1200" dirty="0" smtClean="0">
                <a:latin typeface="微軟正黑體" panose="020B0604030504040204" pitchFamily="34" charset="-120"/>
                <a:ea typeface="微軟正黑體" panose="020B0604030504040204" pitchFamily="34" charset="-120"/>
              </a:rPr>
              <a:t>     選擇</a:t>
            </a:r>
            <a:r>
              <a:rPr lang="zh-TW" altLang="en-US" sz="1200" dirty="0">
                <a:latin typeface="微軟正黑體" panose="020B0604030504040204" pitchFamily="34" charset="-120"/>
                <a:ea typeface="微軟正黑體" panose="020B0604030504040204" pitchFamily="34" charset="-120"/>
              </a:rPr>
              <a:t>不同檢索</a:t>
            </a:r>
            <a:r>
              <a:rPr lang="zh-TW" altLang="en-US" sz="1200" dirty="0" smtClean="0">
                <a:latin typeface="微軟正黑體" panose="020B0604030504040204" pitchFamily="34" charset="-120"/>
                <a:ea typeface="微軟正黑體" panose="020B0604030504040204" pitchFamily="34" charset="-120"/>
              </a:rPr>
              <a:t>方式</a:t>
            </a:r>
            <a:endParaRPr lang="en-US" altLang="zh-TW" sz="1200" dirty="0">
              <a:latin typeface="微軟正黑體" panose="020B0604030504040204" pitchFamily="34" charset="-120"/>
              <a:ea typeface="微軟正黑體" panose="020B0604030504040204" pitchFamily="34" charset="-120"/>
            </a:endParaRPr>
          </a:p>
        </p:txBody>
      </p:sp>
      <p:sp>
        <p:nvSpPr>
          <p:cNvPr id="30" name="內容版面配置區 2"/>
          <p:cNvSpPr txBox="1">
            <a:spLocks/>
          </p:cNvSpPr>
          <p:nvPr/>
        </p:nvSpPr>
        <p:spPr>
          <a:xfrm>
            <a:off x="451812" y="1506798"/>
            <a:ext cx="3786188" cy="749175"/>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2"/>
              <a:defRPr/>
            </a:pPr>
            <a:r>
              <a:rPr lang="zh-TW" altLang="en-US" sz="1800" b="1" dirty="0" smtClean="0">
                <a:latin typeface="微軟正黑體" panose="020B0604030504040204" pitchFamily="34" charset="-120"/>
                <a:ea typeface="微軟正黑體" panose="020B0604030504040204" pitchFamily="34" charset="-120"/>
              </a:rPr>
              <a:t>基本</a:t>
            </a:r>
            <a:r>
              <a:rPr lang="zh-TW" altLang="en-US" sz="1800" b="1" dirty="0">
                <a:latin typeface="微軟正黑體" panose="020B0604030504040204" pitchFamily="34" charset="-120"/>
                <a:ea typeface="微軟正黑體" panose="020B0604030504040204" pitchFamily="34" charset="-120"/>
              </a:rPr>
              <a:t>檢索</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050" dirty="0" smtClean="0">
                <a:latin typeface="微軟正黑體" panose="020B0604030504040204" pitchFamily="34" charset="-120"/>
                <a:ea typeface="微軟正黑體" panose="020B0604030504040204" pitchFamily="34" charset="-120"/>
              </a:rPr>
              <a:t>     </a:t>
            </a:r>
            <a:r>
              <a:rPr lang="zh-TW" altLang="en-US" sz="1200" dirty="0" smtClean="0">
                <a:latin typeface="微軟正黑體" panose="020B0604030504040204" pitchFamily="34" charset="-120"/>
                <a:ea typeface="微軟正黑體" panose="020B0604030504040204" pitchFamily="34" charset="-120"/>
              </a:rPr>
              <a:t>輸入</a:t>
            </a:r>
            <a:r>
              <a:rPr lang="zh-TW" altLang="en-US" sz="1200" dirty="0">
                <a:latin typeface="微軟正黑體" panose="020B0604030504040204" pitchFamily="34" charset="-120"/>
                <a:ea typeface="微軟正黑體" panose="020B0604030504040204" pitchFamily="34" charset="-120"/>
              </a:rPr>
              <a:t>關鍵字以查詢，新</a:t>
            </a:r>
            <a:r>
              <a:rPr lang="zh-TW" altLang="en-US" sz="1200" dirty="0" smtClean="0">
                <a:latin typeface="微軟正黑體" panose="020B0604030504040204" pitchFamily="34" charset="-120"/>
                <a:ea typeface="微軟正黑體" panose="020B0604030504040204" pitchFamily="34" charset="-120"/>
              </a:rPr>
              <a:t>平台</a:t>
            </a:r>
            <a:r>
              <a:rPr lang="zh-TW" altLang="en-US" sz="1200" dirty="0">
                <a:latin typeface="微軟正黑體" panose="020B0604030504040204" pitchFamily="34" charset="-120"/>
                <a:ea typeface="微軟正黑體" panose="020B0604030504040204" pitchFamily="34" charset="-120"/>
              </a:rPr>
              <a:t>提供熱門搜尋關鍵字</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a:latin typeface="微軟正黑體" panose="020B0604030504040204" pitchFamily="34" charset="-120"/>
              <a:ea typeface="微軟正黑體" panose="020B0604030504040204" pitchFamily="34" charset="-120"/>
            </a:endParaRPr>
          </a:p>
        </p:txBody>
      </p:sp>
      <p:sp>
        <p:nvSpPr>
          <p:cNvPr id="39" name="內容版面配置區 2"/>
          <p:cNvSpPr txBox="1">
            <a:spLocks/>
          </p:cNvSpPr>
          <p:nvPr/>
        </p:nvSpPr>
        <p:spPr>
          <a:xfrm>
            <a:off x="441325" y="2255973"/>
            <a:ext cx="3786188" cy="748800"/>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3"/>
              <a:defRPr/>
            </a:pPr>
            <a:r>
              <a:rPr lang="zh-TW" altLang="en-US" sz="1800" b="1" dirty="0" smtClean="0">
                <a:latin typeface="微軟正黑體" panose="020B0604030504040204" pitchFamily="34" charset="-120"/>
                <a:ea typeface="微軟正黑體" panose="020B0604030504040204" pitchFamily="34" charset="-120"/>
              </a:rPr>
              <a:t>最新</a:t>
            </a:r>
            <a:r>
              <a:rPr lang="zh-TW" altLang="en-US" sz="1800" b="1" dirty="0">
                <a:latin typeface="微軟正黑體" panose="020B0604030504040204" pitchFamily="34" charset="-120"/>
                <a:ea typeface="微軟正黑體" panose="020B0604030504040204" pitchFamily="34" charset="-120"/>
              </a:rPr>
              <a:t>期刊</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050" dirty="0" smtClean="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可查看最新一期期刊或</a:t>
            </a:r>
            <a:r>
              <a:rPr lang="zh-TW" altLang="en-US" sz="1200" dirty="0" smtClean="0">
                <a:latin typeface="微軟正黑體" panose="020B0604030504040204" pitchFamily="34" charset="-120"/>
                <a:ea typeface="微軟正黑體" panose="020B0604030504040204" pitchFamily="34" charset="-120"/>
              </a:rPr>
              <a:t>直接</a:t>
            </a:r>
            <a:r>
              <a:rPr lang="zh-TW" altLang="en-US" sz="1200" dirty="0">
                <a:latin typeface="微軟正黑體" panose="020B0604030504040204" pitchFamily="34" charset="-120"/>
                <a:ea typeface="微軟正黑體" panose="020B0604030504040204" pitchFamily="34" charset="-120"/>
              </a:rPr>
              <a:t>點選瀏覽焦點文章</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a:latin typeface="微軟正黑體" panose="020B0604030504040204" pitchFamily="34" charset="-120"/>
              <a:ea typeface="微軟正黑體" panose="020B0604030504040204" pitchFamily="34" charset="-120"/>
            </a:endParaRPr>
          </a:p>
        </p:txBody>
      </p:sp>
      <p:sp>
        <p:nvSpPr>
          <p:cNvPr id="40" name="內容版面配置區 2"/>
          <p:cNvSpPr txBox="1">
            <a:spLocks/>
          </p:cNvSpPr>
          <p:nvPr/>
        </p:nvSpPr>
        <p:spPr>
          <a:xfrm>
            <a:off x="441325" y="3004773"/>
            <a:ext cx="3786188" cy="748800"/>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4"/>
              <a:defRPr/>
            </a:pPr>
            <a:r>
              <a:rPr lang="zh-TW" altLang="en-US" sz="1800" b="1" dirty="0" smtClean="0">
                <a:latin typeface="微軟正黑體" panose="020B0604030504040204" pitchFamily="34" charset="-120"/>
                <a:ea typeface="微軟正黑體" panose="020B0604030504040204" pitchFamily="34" charset="-120"/>
              </a:rPr>
              <a:t>熱門</a:t>
            </a:r>
            <a:r>
              <a:rPr lang="zh-TW" altLang="en-US" sz="1800" b="1" dirty="0">
                <a:latin typeface="微軟正黑體" panose="020B0604030504040204" pitchFamily="34" charset="-120"/>
                <a:ea typeface="微軟正黑體" panose="020B0604030504040204" pitchFamily="34" charset="-120"/>
              </a:rPr>
              <a:t>文章</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050" dirty="0" smtClean="0">
                <a:latin typeface="微軟正黑體" panose="020B0604030504040204" pitchFamily="34" charset="-120"/>
                <a:ea typeface="微軟正黑體" panose="020B0604030504040204" pitchFamily="34" charset="-120"/>
              </a:rPr>
              <a:t>     </a:t>
            </a:r>
            <a:r>
              <a:rPr lang="zh-TW" altLang="en-US" sz="1200" dirty="0" smtClean="0">
                <a:latin typeface="微軟正黑體" panose="020B0604030504040204" pitchFamily="34" charset="-120"/>
                <a:ea typeface="微軟正黑體" panose="020B0604030504040204" pitchFamily="34" charset="-120"/>
              </a:rPr>
              <a:t>可</a:t>
            </a:r>
            <a:r>
              <a:rPr lang="zh-TW" altLang="en-US" sz="1200" dirty="0">
                <a:latin typeface="微軟正黑體" panose="020B0604030504040204" pitchFamily="34" charset="-120"/>
                <a:ea typeface="微軟正黑體" panose="020B0604030504040204" pitchFamily="34" charset="-120"/>
              </a:rPr>
              <a:t>瀏覽熱門文章、文章</a:t>
            </a:r>
            <a:r>
              <a:rPr lang="zh-TW" altLang="en-US" sz="1200" dirty="0" smtClean="0">
                <a:latin typeface="微軟正黑體" panose="020B0604030504040204" pitchFamily="34" charset="-120"/>
                <a:ea typeface="微軟正黑體" panose="020B0604030504040204" pitchFamily="34" charset="-120"/>
              </a:rPr>
              <a:t>題要</a:t>
            </a:r>
            <a:r>
              <a:rPr lang="zh-TW" altLang="en-US" sz="1200" dirty="0">
                <a:latin typeface="微軟正黑體" panose="020B0604030504040204" pitchFamily="34" charset="-120"/>
                <a:ea typeface="微軟正黑體" panose="020B0604030504040204" pitchFamily="34" charset="-120"/>
              </a:rPr>
              <a:t>及影像</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a:latin typeface="微軟正黑體" panose="020B0604030504040204" pitchFamily="34" charset="-120"/>
              <a:ea typeface="微軟正黑體" panose="020B0604030504040204" pitchFamily="34" charset="-120"/>
            </a:endParaRPr>
          </a:p>
        </p:txBody>
      </p:sp>
      <p:sp>
        <p:nvSpPr>
          <p:cNvPr id="41" name="內容版面配置區 2"/>
          <p:cNvSpPr txBox="1">
            <a:spLocks/>
          </p:cNvSpPr>
          <p:nvPr/>
        </p:nvSpPr>
        <p:spPr>
          <a:xfrm>
            <a:off x="441325" y="3753573"/>
            <a:ext cx="3786188" cy="1124035"/>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5"/>
              <a:defRPr/>
            </a:pPr>
            <a:r>
              <a:rPr lang="zh-TW" altLang="en-US" sz="1800" b="1" dirty="0" smtClean="0">
                <a:latin typeface="微軟正黑體" panose="020B0604030504040204" pitchFamily="34" charset="-120"/>
                <a:ea typeface="微軟正黑體" panose="020B0604030504040204" pitchFamily="34" charset="-120"/>
              </a:rPr>
              <a:t>推薦</a:t>
            </a:r>
            <a:r>
              <a:rPr lang="zh-TW" altLang="en-US" sz="1800" b="1" dirty="0">
                <a:latin typeface="微軟正黑體" panose="020B0604030504040204" pitchFamily="34" charset="-120"/>
                <a:ea typeface="微軟正黑體" panose="020B0604030504040204" pitchFamily="34" charset="-120"/>
              </a:rPr>
              <a:t>主題</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050" dirty="0" smtClean="0">
                <a:latin typeface="微軟正黑體" panose="020B0604030504040204" pitchFamily="34" charset="-120"/>
                <a:ea typeface="微軟正黑體" panose="020B0604030504040204" pitchFamily="34" charset="-120"/>
              </a:rPr>
              <a:t>    </a:t>
            </a:r>
            <a:r>
              <a:rPr lang="zh-TW" altLang="en-US" sz="1200" dirty="0" smtClean="0">
                <a:latin typeface="微軟正黑體" panose="020B0604030504040204" pitchFamily="34" charset="-120"/>
                <a:ea typeface="微軟正黑體" panose="020B0604030504040204" pitchFamily="34" charset="-120"/>
              </a:rPr>
              <a:t>依</a:t>
            </a:r>
            <a:r>
              <a:rPr lang="zh-TW" altLang="en-US" sz="1200" dirty="0">
                <a:latin typeface="微軟正黑體" panose="020B0604030504040204" pitchFamily="34" charset="-120"/>
                <a:ea typeface="微軟正黑體" panose="020B0604030504040204" pitchFamily="34" charset="-120"/>
              </a:rPr>
              <a:t>推薦主題瀏覽更多</a:t>
            </a:r>
            <a:r>
              <a:rPr lang="zh-TW" altLang="en-US" sz="1200" dirty="0" smtClean="0">
                <a:latin typeface="微軟正黑體" panose="020B0604030504040204" pitchFamily="34" charset="-120"/>
                <a:ea typeface="微軟正黑體" panose="020B0604030504040204" pitchFamily="34" charset="-120"/>
              </a:rPr>
              <a:t>相關文章</a:t>
            </a:r>
            <a:r>
              <a:rPr lang="zh-TW" altLang="en-US" sz="1200" dirty="0">
                <a:latin typeface="微軟正黑體" panose="020B0604030504040204" pitchFamily="34" charset="-120"/>
                <a:ea typeface="微軟正黑體" panose="020B0604030504040204" pitchFamily="34" charset="-120"/>
              </a:rPr>
              <a:t>，可點選更多</a:t>
            </a:r>
            <a:r>
              <a:rPr lang="zh-TW" altLang="en-US" sz="1200" dirty="0" smtClean="0">
                <a:latin typeface="微軟正黑體" panose="020B0604030504040204" pitchFamily="34" charset="-120"/>
                <a:ea typeface="微軟正黑體" panose="020B0604030504040204" pitchFamily="34" charset="-120"/>
              </a:rPr>
              <a:t>主題</a:t>
            </a:r>
            <a:endParaRPr lang="en-US" altLang="zh-TW" sz="1200" dirty="0" smtClean="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en-US" altLang="zh-TW" sz="1200" dirty="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    </a:t>
            </a:r>
            <a:r>
              <a:rPr lang="zh-TW" altLang="en-US" sz="1200" dirty="0" smtClean="0">
                <a:latin typeface="微軟正黑體" panose="020B0604030504040204" pitchFamily="34" charset="-120"/>
                <a:ea typeface="微軟正黑體" panose="020B0604030504040204" pitchFamily="34" charset="-120"/>
              </a:rPr>
              <a:t>   以瀏覽</a:t>
            </a:r>
            <a:r>
              <a:rPr lang="zh-TW" altLang="en-US" sz="1200" dirty="0">
                <a:latin typeface="微軟正黑體" panose="020B0604030504040204" pitchFamily="34" charset="-120"/>
                <a:ea typeface="微軟正黑體" panose="020B0604030504040204" pitchFamily="34" charset="-120"/>
              </a:rPr>
              <a:t>完整主題分類。</a:t>
            </a:r>
            <a:endParaRPr lang="en-US" altLang="zh-TW" sz="1200" dirty="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0"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6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0598" y="2408516"/>
            <a:ext cx="6645069" cy="26543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grpSp>
        <p:nvGrpSpPr>
          <p:cNvPr id="34818" name="组合 6"/>
          <p:cNvGrpSpPr>
            <a:grpSpLocks/>
          </p:cNvGrpSpPr>
          <p:nvPr/>
        </p:nvGrpSpPr>
        <p:grpSpPr bwMode="auto">
          <a:xfrm flipV="1">
            <a:off x="0" y="5056188"/>
            <a:ext cx="9144000" cy="87312"/>
            <a:chOff x="1239791" y="3373704"/>
            <a:chExt cx="5327375" cy="56535"/>
          </a:xfrm>
        </p:grpSpPr>
        <p:sp>
          <p:nvSpPr>
            <p:cNvPr id="51" name="矩形 5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2" name="矩形 5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3" name="矩形 5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4" name="矩形 5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5" name="矩形 5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grpSp>
        <p:nvGrpSpPr>
          <p:cNvPr id="34831" name="群組 62"/>
          <p:cNvGrpSpPr>
            <a:grpSpLocks/>
          </p:cNvGrpSpPr>
          <p:nvPr/>
        </p:nvGrpSpPr>
        <p:grpSpPr bwMode="auto">
          <a:xfrm>
            <a:off x="2627490" y="2408517"/>
            <a:ext cx="384890" cy="701543"/>
            <a:chOff x="3892632" y="3594579"/>
            <a:chExt cx="1864126" cy="1315668"/>
          </a:xfrm>
        </p:grpSpPr>
        <p:sp>
          <p:nvSpPr>
            <p:cNvPr id="34841" name="文字方塊 63"/>
            <p:cNvSpPr txBox="1">
              <a:spLocks noChangeArrowheads="1"/>
            </p:cNvSpPr>
            <p:nvPr/>
          </p:nvSpPr>
          <p:spPr bwMode="auto">
            <a:xfrm>
              <a:off x="4190537" y="3594579"/>
              <a:ext cx="1198448" cy="8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65" name="矩形 64"/>
            <p:cNvSpPr/>
            <p:nvPr/>
          </p:nvSpPr>
          <p:spPr>
            <a:xfrm>
              <a:off x="3895335" y="4315056"/>
              <a:ext cx="1860663" cy="595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4832" name="群組 65"/>
          <p:cNvGrpSpPr>
            <a:grpSpLocks/>
          </p:cNvGrpSpPr>
          <p:nvPr/>
        </p:nvGrpSpPr>
        <p:grpSpPr bwMode="auto">
          <a:xfrm>
            <a:off x="3145986" y="2408516"/>
            <a:ext cx="384890" cy="701544"/>
            <a:chOff x="4007261" y="3594580"/>
            <a:chExt cx="1864127" cy="1315670"/>
          </a:xfrm>
        </p:grpSpPr>
        <p:sp>
          <p:nvSpPr>
            <p:cNvPr id="34839" name="文字方塊 66"/>
            <p:cNvSpPr txBox="1">
              <a:spLocks noChangeArrowheads="1"/>
            </p:cNvSpPr>
            <p:nvPr/>
          </p:nvSpPr>
          <p:spPr bwMode="auto">
            <a:xfrm>
              <a:off x="4260051" y="3594580"/>
              <a:ext cx="1417218" cy="8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68" name="矩形 67"/>
            <p:cNvSpPr/>
            <p:nvPr/>
          </p:nvSpPr>
          <p:spPr>
            <a:xfrm>
              <a:off x="4005261" y="4315059"/>
              <a:ext cx="1868350" cy="595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4833" name="群組 68"/>
          <p:cNvGrpSpPr>
            <a:grpSpLocks/>
          </p:cNvGrpSpPr>
          <p:nvPr/>
        </p:nvGrpSpPr>
        <p:grpSpPr bwMode="auto">
          <a:xfrm>
            <a:off x="3672311" y="2416562"/>
            <a:ext cx="384890" cy="693498"/>
            <a:chOff x="4047088" y="3609668"/>
            <a:chExt cx="1864126" cy="1300581"/>
          </a:xfrm>
        </p:grpSpPr>
        <p:sp>
          <p:nvSpPr>
            <p:cNvPr id="34837" name="文字方塊 69"/>
            <p:cNvSpPr txBox="1">
              <a:spLocks noChangeArrowheads="1"/>
            </p:cNvSpPr>
            <p:nvPr/>
          </p:nvSpPr>
          <p:spPr bwMode="auto">
            <a:xfrm>
              <a:off x="4118362" y="3609668"/>
              <a:ext cx="1721579" cy="86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1" name="矩形 70"/>
            <p:cNvSpPr/>
            <p:nvPr/>
          </p:nvSpPr>
          <p:spPr>
            <a:xfrm>
              <a:off x="4048599" y="4315058"/>
              <a:ext cx="1860663" cy="595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4834" name="群組 71"/>
          <p:cNvGrpSpPr>
            <a:grpSpLocks/>
          </p:cNvGrpSpPr>
          <p:nvPr/>
        </p:nvGrpSpPr>
        <p:grpSpPr bwMode="auto">
          <a:xfrm>
            <a:off x="4193664" y="2422973"/>
            <a:ext cx="384890" cy="687089"/>
            <a:chOff x="3892632" y="3621686"/>
            <a:chExt cx="1864126" cy="1288560"/>
          </a:xfrm>
        </p:grpSpPr>
        <p:sp>
          <p:nvSpPr>
            <p:cNvPr id="34835" name="文字方塊 72"/>
            <p:cNvSpPr txBox="1">
              <a:spLocks noChangeArrowheads="1"/>
            </p:cNvSpPr>
            <p:nvPr/>
          </p:nvSpPr>
          <p:spPr bwMode="auto">
            <a:xfrm>
              <a:off x="3963906" y="3621686"/>
              <a:ext cx="1721579" cy="86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4" name="矩形 73"/>
            <p:cNvSpPr/>
            <p:nvPr/>
          </p:nvSpPr>
          <p:spPr>
            <a:xfrm>
              <a:off x="3890980" y="4315052"/>
              <a:ext cx="1868349" cy="595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
        <p:nvSpPr>
          <p:cNvPr id="34828"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工具列</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sp>
        <p:nvSpPr>
          <p:cNvPr id="79" name="矩形 78"/>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4198938" y="0"/>
            <a:ext cx="4950678" cy="5056189"/>
            <a:chOff x="4198938" y="0"/>
            <a:chExt cx="4950678" cy="5056189"/>
          </a:xfrm>
        </p:grpSpPr>
        <p:pic>
          <p:nvPicPr>
            <p:cNvPr id="34819"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198938" y="0"/>
              <a:ext cx="4948237" cy="2870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48" name="Picture 3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198938" y="2870103"/>
              <a:ext cx="4950678" cy="218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群組 2"/>
          <p:cNvGrpSpPr/>
          <p:nvPr/>
        </p:nvGrpSpPr>
        <p:grpSpPr>
          <a:xfrm>
            <a:off x="4210050" y="627534"/>
            <a:ext cx="4948238" cy="4361141"/>
            <a:chOff x="4210050" y="701675"/>
            <a:chExt cx="4948238" cy="4361141"/>
          </a:xfrm>
        </p:grpSpPr>
        <p:pic>
          <p:nvPicPr>
            <p:cNvPr id="34820"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10050" y="701675"/>
              <a:ext cx="4948238" cy="317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49" name="Picture 3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210050" y="3875088"/>
              <a:ext cx="4939566" cy="118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群組 3"/>
          <p:cNvGrpSpPr/>
          <p:nvPr/>
        </p:nvGrpSpPr>
        <p:grpSpPr>
          <a:xfrm>
            <a:off x="4210050" y="1419622"/>
            <a:ext cx="4946650" cy="3541991"/>
            <a:chOff x="4210050" y="1520825"/>
            <a:chExt cx="4946650" cy="3541991"/>
          </a:xfrm>
        </p:grpSpPr>
        <p:pic>
          <p:nvPicPr>
            <p:cNvPr id="34822" name="Picture 5"/>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210050" y="1520825"/>
              <a:ext cx="4946650" cy="267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50" name="Picture 34"/>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210050" y="4191000"/>
              <a:ext cx="4939566" cy="87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4824" name="Picture 6"/>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210050" y="2287588"/>
            <a:ext cx="4946650"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內容版面配置區 2"/>
          <p:cNvSpPr txBox="1">
            <a:spLocks/>
          </p:cNvSpPr>
          <p:nvPr/>
        </p:nvSpPr>
        <p:spPr bwMode="auto">
          <a:xfrm>
            <a:off x="485775" y="771525"/>
            <a:ext cx="6172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期刊總覽：點選可瀏覽各期期刊</a:t>
            </a:r>
            <a:endParaRPr lang="en-US" altLang="zh-TW" sz="1400" dirty="0">
              <a:latin typeface="微軟正黑體" panose="020B0604030504040204" pitchFamily="34" charset="-120"/>
              <a:ea typeface="微軟正黑體" panose="020B0604030504040204" pitchFamily="34" charset="-120"/>
            </a:endParaRPr>
          </a:p>
        </p:txBody>
      </p:sp>
      <p:sp>
        <p:nvSpPr>
          <p:cNvPr id="61" name="內容版面配置區 2"/>
          <p:cNvSpPr txBox="1">
            <a:spLocks/>
          </p:cNvSpPr>
          <p:nvPr/>
        </p:nvSpPr>
        <p:spPr bwMode="auto">
          <a:xfrm>
            <a:off x="485775" y="1185863"/>
            <a:ext cx="6172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2"/>
            </a:pPr>
            <a:r>
              <a:rPr lang="zh-TW" altLang="en-US" sz="1400">
                <a:latin typeface="微軟正黑體" panose="020B0604030504040204" pitchFamily="34" charset="-120"/>
                <a:ea typeface="微軟正黑體" panose="020B0604030504040204" pitchFamily="34" charset="-120"/>
              </a:rPr>
              <a:t>所有主題：點選可瀏覽所有主題分類</a:t>
            </a:r>
            <a:endParaRPr lang="en-US" altLang="zh-TW" sz="1400">
              <a:latin typeface="微軟正黑體" panose="020B0604030504040204" pitchFamily="34" charset="-120"/>
              <a:ea typeface="微軟正黑體" panose="020B0604030504040204" pitchFamily="34" charset="-120"/>
            </a:endParaRPr>
          </a:p>
        </p:txBody>
      </p:sp>
      <p:sp>
        <p:nvSpPr>
          <p:cNvPr id="76" name="內容版面配置區 2"/>
          <p:cNvSpPr txBox="1">
            <a:spLocks/>
          </p:cNvSpPr>
          <p:nvPr/>
        </p:nvSpPr>
        <p:spPr bwMode="auto">
          <a:xfrm>
            <a:off x="485775" y="2032000"/>
            <a:ext cx="65341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4"/>
            </a:pPr>
            <a:r>
              <a:rPr lang="zh-TW" altLang="en-US" sz="1400" dirty="0">
                <a:latin typeface="微軟正黑體" panose="020B0604030504040204" pitchFamily="34" charset="-120"/>
                <a:ea typeface="微軟正黑體" panose="020B0604030504040204" pitchFamily="34" charset="-120"/>
              </a:rPr>
              <a:t>經典專書：點選可瀏覽經典專書，點選專書封面即可瀏覽專書文章列表</a:t>
            </a:r>
            <a:endParaRPr lang="en-US" altLang="zh-TW" sz="1400" dirty="0">
              <a:latin typeface="微軟正黑體" panose="020B0604030504040204" pitchFamily="34" charset="-120"/>
              <a:ea typeface="微軟正黑體" panose="020B0604030504040204" pitchFamily="34" charset="-120"/>
            </a:endParaRPr>
          </a:p>
        </p:txBody>
      </p:sp>
      <p:sp>
        <p:nvSpPr>
          <p:cNvPr id="77" name="內容版面配置區 2"/>
          <p:cNvSpPr txBox="1">
            <a:spLocks/>
          </p:cNvSpPr>
          <p:nvPr/>
        </p:nvSpPr>
        <p:spPr bwMode="auto">
          <a:xfrm>
            <a:off x="485775" y="1609725"/>
            <a:ext cx="617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3"/>
            </a:pPr>
            <a:r>
              <a:rPr lang="zh-TW" altLang="en-US" sz="1400">
                <a:latin typeface="微軟正黑體" panose="020B0604030504040204" pitchFamily="34" charset="-120"/>
                <a:ea typeface="微軟正黑體" panose="020B0604030504040204" pitchFamily="34" charset="-120"/>
              </a:rPr>
              <a:t>個案研究：點選可瀏覽哈佛個案文章列表</a:t>
            </a:r>
            <a:endParaRPr lang="en-US" altLang="zh-TW" sz="140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42" presetClass="entr" presetSubtype="0" fill="hold" nodeType="withEffect">
                                  <p:stCondLst>
                                    <p:cond delay="0"/>
                                  </p:stCondLst>
                                  <p:childTnLst>
                                    <p:set>
                                      <p:cBhvr>
                                        <p:cTn id="9" dur="1" fill="hold">
                                          <p:stCondLst>
                                            <p:cond delay="0"/>
                                          </p:stCondLst>
                                        </p:cTn>
                                        <p:tgtEl>
                                          <p:spTgt spid="34831"/>
                                        </p:tgtEl>
                                        <p:attrNameLst>
                                          <p:attrName>style.visibility</p:attrName>
                                        </p:attrNameLst>
                                      </p:cBhvr>
                                      <p:to>
                                        <p:strVal val="visible"/>
                                      </p:to>
                                    </p:set>
                                    <p:animEffect transition="in" filter="fade">
                                      <p:cBhvr>
                                        <p:cTn id="10" dur="500"/>
                                        <p:tgtEl>
                                          <p:spTgt spid="34831"/>
                                        </p:tgtEl>
                                      </p:cBhvr>
                                    </p:animEffect>
                                    <p:anim calcmode="lin" valueType="num">
                                      <p:cBhvr>
                                        <p:cTn id="11" dur="500" fill="hold"/>
                                        <p:tgtEl>
                                          <p:spTgt spid="34831"/>
                                        </p:tgtEl>
                                        <p:attrNameLst>
                                          <p:attrName>ppt_x</p:attrName>
                                        </p:attrNameLst>
                                      </p:cBhvr>
                                      <p:tavLst>
                                        <p:tav tm="0">
                                          <p:val>
                                            <p:strVal val="#ppt_x"/>
                                          </p:val>
                                        </p:tav>
                                        <p:tav tm="100000">
                                          <p:val>
                                            <p:strVal val="#ppt_x"/>
                                          </p:val>
                                        </p:tav>
                                      </p:tavLst>
                                    </p:anim>
                                    <p:anim calcmode="lin" valueType="num">
                                      <p:cBhvr>
                                        <p:cTn id="12" dur="500" fill="hold"/>
                                        <p:tgtEl>
                                          <p:spTgt spid="3483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par>
                                <p:cTn id="23" presetID="10" presetClass="exit" presetSubtype="0" fill="hold"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42" presetClass="entr" presetSubtype="0" fill="hold" nodeType="withEffect">
                                  <p:stCondLst>
                                    <p:cond delay="0"/>
                                  </p:stCondLst>
                                  <p:childTnLst>
                                    <p:set>
                                      <p:cBhvr>
                                        <p:cTn id="27" dur="1" fill="hold">
                                          <p:stCondLst>
                                            <p:cond delay="0"/>
                                          </p:stCondLst>
                                        </p:cTn>
                                        <p:tgtEl>
                                          <p:spTgt spid="34832"/>
                                        </p:tgtEl>
                                        <p:attrNameLst>
                                          <p:attrName>style.visibility</p:attrName>
                                        </p:attrNameLst>
                                      </p:cBhvr>
                                      <p:to>
                                        <p:strVal val="visible"/>
                                      </p:to>
                                    </p:set>
                                    <p:animEffect transition="in" filter="fade">
                                      <p:cBhvr>
                                        <p:cTn id="28" dur="500"/>
                                        <p:tgtEl>
                                          <p:spTgt spid="34832"/>
                                        </p:tgtEl>
                                      </p:cBhvr>
                                    </p:animEffect>
                                    <p:anim calcmode="lin" valueType="num">
                                      <p:cBhvr>
                                        <p:cTn id="29" dur="500" fill="hold"/>
                                        <p:tgtEl>
                                          <p:spTgt spid="34832"/>
                                        </p:tgtEl>
                                        <p:attrNameLst>
                                          <p:attrName>ppt_x</p:attrName>
                                        </p:attrNameLst>
                                      </p:cBhvr>
                                      <p:tavLst>
                                        <p:tav tm="0">
                                          <p:val>
                                            <p:strVal val="#ppt_x"/>
                                          </p:val>
                                        </p:tav>
                                        <p:tav tm="100000">
                                          <p:val>
                                            <p:strVal val="#ppt_x"/>
                                          </p:val>
                                        </p:tav>
                                      </p:tavLst>
                                    </p:anim>
                                    <p:anim calcmode="lin" valueType="num">
                                      <p:cBhvr>
                                        <p:cTn id="30" dur="500" fill="hold"/>
                                        <p:tgtEl>
                                          <p:spTgt spid="348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left)">
                                      <p:cBhvr>
                                        <p:cTn id="40" dur="500"/>
                                        <p:tgtEl>
                                          <p:spTgt spid="77"/>
                                        </p:tgtEl>
                                      </p:cBhvr>
                                    </p:animEffect>
                                  </p:childTnLst>
                                </p:cTn>
                              </p:par>
                              <p:par>
                                <p:cTn id="41" presetID="10" presetClass="exit" presetSubtype="0" fill="hold" nodeType="with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42" presetClass="entr" presetSubtype="0" fill="hold" nodeType="withEffect">
                                  <p:stCondLst>
                                    <p:cond delay="0"/>
                                  </p:stCondLst>
                                  <p:childTnLst>
                                    <p:set>
                                      <p:cBhvr>
                                        <p:cTn id="45" dur="1" fill="hold">
                                          <p:stCondLst>
                                            <p:cond delay="0"/>
                                          </p:stCondLst>
                                        </p:cTn>
                                        <p:tgtEl>
                                          <p:spTgt spid="34833"/>
                                        </p:tgtEl>
                                        <p:attrNameLst>
                                          <p:attrName>style.visibility</p:attrName>
                                        </p:attrNameLst>
                                      </p:cBhvr>
                                      <p:to>
                                        <p:strVal val="visible"/>
                                      </p:to>
                                    </p:set>
                                    <p:animEffect transition="in" filter="fade">
                                      <p:cBhvr>
                                        <p:cTn id="46" dur="500"/>
                                        <p:tgtEl>
                                          <p:spTgt spid="34833"/>
                                        </p:tgtEl>
                                      </p:cBhvr>
                                    </p:animEffect>
                                    <p:anim calcmode="lin" valueType="num">
                                      <p:cBhvr>
                                        <p:cTn id="47" dur="500" fill="hold"/>
                                        <p:tgtEl>
                                          <p:spTgt spid="34833"/>
                                        </p:tgtEl>
                                        <p:attrNameLst>
                                          <p:attrName>ppt_x</p:attrName>
                                        </p:attrNameLst>
                                      </p:cBhvr>
                                      <p:tavLst>
                                        <p:tav tm="0">
                                          <p:val>
                                            <p:strVal val="#ppt_x"/>
                                          </p:val>
                                        </p:tav>
                                        <p:tav tm="100000">
                                          <p:val>
                                            <p:strVal val="#ppt_x"/>
                                          </p:val>
                                        </p:tav>
                                      </p:tavLst>
                                    </p:anim>
                                    <p:anim calcmode="lin" valueType="num">
                                      <p:cBhvr>
                                        <p:cTn id="48" dur="500" fill="hold"/>
                                        <p:tgtEl>
                                          <p:spTgt spid="3483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500"/>
                                        <p:tgtEl>
                                          <p:spTgt spid="76"/>
                                        </p:tgtEl>
                                      </p:cBhvr>
                                    </p:animEffect>
                                  </p:childTnLst>
                                </p:cTn>
                              </p:par>
                              <p:par>
                                <p:cTn id="59" presetID="10" presetClass="exit" presetSubtype="0" fill="hold" nodeType="withEffect">
                                  <p:stCondLst>
                                    <p:cond delay="0"/>
                                  </p:stCondLst>
                                  <p:childTnLst>
                                    <p:animEffect transition="out" filter="fade">
                                      <p:cBhvr>
                                        <p:cTn id="60" dur="500"/>
                                        <p:tgtEl>
                                          <p:spTgt spid="4"/>
                                        </p:tgtEl>
                                      </p:cBhvr>
                                    </p:animEffect>
                                    <p:set>
                                      <p:cBhvr>
                                        <p:cTn id="61" dur="1" fill="hold">
                                          <p:stCondLst>
                                            <p:cond delay="499"/>
                                          </p:stCondLst>
                                        </p:cTn>
                                        <p:tgtEl>
                                          <p:spTgt spid="4"/>
                                        </p:tgtEl>
                                        <p:attrNameLst>
                                          <p:attrName>style.visibility</p:attrName>
                                        </p:attrNameLst>
                                      </p:cBhvr>
                                      <p:to>
                                        <p:strVal val="hidden"/>
                                      </p:to>
                                    </p:set>
                                  </p:childTnLst>
                                </p:cTn>
                              </p:par>
                              <p:par>
                                <p:cTn id="62" presetID="42" presetClass="entr" presetSubtype="0" fill="hold" nodeType="withEffect">
                                  <p:stCondLst>
                                    <p:cond delay="0"/>
                                  </p:stCondLst>
                                  <p:childTnLst>
                                    <p:set>
                                      <p:cBhvr>
                                        <p:cTn id="63" dur="1" fill="hold">
                                          <p:stCondLst>
                                            <p:cond delay="0"/>
                                          </p:stCondLst>
                                        </p:cTn>
                                        <p:tgtEl>
                                          <p:spTgt spid="34834"/>
                                        </p:tgtEl>
                                        <p:attrNameLst>
                                          <p:attrName>style.visibility</p:attrName>
                                        </p:attrNameLst>
                                      </p:cBhvr>
                                      <p:to>
                                        <p:strVal val="visible"/>
                                      </p:to>
                                    </p:set>
                                    <p:animEffect transition="in" filter="fade">
                                      <p:cBhvr>
                                        <p:cTn id="64" dur="500"/>
                                        <p:tgtEl>
                                          <p:spTgt spid="34834"/>
                                        </p:tgtEl>
                                      </p:cBhvr>
                                    </p:animEffect>
                                    <p:anim calcmode="lin" valueType="num">
                                      <p:cBhvr>
                                        <p:cTn id="65" dur="500" fill="hold"/>
                                        <p:tgtEl>
                                          <p:spTgt spid="34834"/>
                                        </p:tgtEl>
                                        <p:attrNameLst>
                                          <p:attrName>ppt_x</p:attrName>
                                        </p:attrNameLst>
                                      </p:cBhvr>
                                      <p:tavLst>
                                        <p:tav tm="0">
                                          <p:val>
                                            <p:strVal val="#ppt_x"/>
                                          </p:val>
                                        </p:tav>
                                        <p:tav tm="100000">
                                          <p:val>
                                            <p:strVal val="#ppt_x"/>
                                          </p:val>
                                        </p:tav>
                                      </p:tavLst>
                                    </p:anim>
                                    <p:anim calcmode="lin" valueType="num">
                                      <p:cBhvr>
                                        <p:cTn id="66" dur="500" fill="hold"/>
                                        <p:tgtEl>
                                          <p:spTgt spid="3483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4824"/>
                                        </p:tgtEl>
                                        <p:attrNameLst>
                                          <p:attrName>style.visibility</p:attrName>
                                        </p:attrNameLst>
                                      </p:cBhvr>
                                      <p:to>
                                        <p:strVal val="visible"/>
                                      </p:to>
                                    </p:set>
                                    <p:animEffect transition="in" filter="fade">
                                      <p:cBhvr>
                                        <p:cTn id="71"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P spid="76"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36866"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36867"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基本檢索</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39" name="內容版面配置區 2"/>
          <p:cNvSpPr txBox="1">
            <a:spLocks/>
          </p:cNvSpPr>
          <p:nvPr/>
        </p:nvSpPr>
        <p:spPr bwMode="auto">
          <a:xfrm>
            <a:off x="482600" y="762001"/>
            <a:ext cx="3725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輸入欲搜尋關鍵字</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以「管理」為例</a:t>
            </a:r>
            <a:r>
              <a:rPr lang="en-US" altLang="zh-TW" sz="1400" dirty="0">
                <a:latin typeface="微軟正黑體" panose="020B0604030504040204" pitchFamily="34" charset="-120"/>
                <a:ea typeface="微軟正黑體" panose="020B0604030504040204" pitchFamily="34" charset="-120"/>
              </a:rPr>
              <a:t>)</a:t>
            </a:r>
          </a:p>
        </p:txBody>
      </p:sp>
      <p:pic>
        <p:nvPicPr>
          <p:cNvPr id="4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1638" y="192088"/>
            <a:ext cx="4738687" cy="2530475"/>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36870" name="群組 2"/>
          <p:cNvGrpSpPr>
            <a:grpSpLocks/>
          </p:cNvGrpSpPr>
          <p:nvPr/>
        </p:nvGrpSpPr>
        <p:grpSpPr bwMode="auto">
          <a:xfrm>
            <a:off x="2627313" y="1985963"/>
            <a:ext cx="6399212" cy="3043237"/>
            <a:chOff x="2627784" y="1986334"/>
            <a:chExt cx="6399097" cy="3043570"/>
          </a:xfrm>
        </p:grpSpPr>
        <p:pic>
          <p:nvPicPr>
            <p:cNvPr id="3688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27784" y="1986334"/>
              <a:ext cx="6399097" cy="3043570"/>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pic>
          <p:nvPicPr>
            <p:cNvPr id="36888"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00518" y="3600291"/>
              <a:ext cx="1225746" cy="1420787"/>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grpSp>
        <p:nvGrpSpPr>
          <p:cNvPr id="46" name="群組 45"/>
          <p:cNvGrpSpPr>
            <a:grpSpLocks/>
          </p:cNvGrpSpPr>
          <p:nvPr/>
        </p:nvGrpSpPr>
        <p:grpSpPr bwMode="auto">
          <a:xfrm>
            <a:off x="5367338" y="769938"/>
            <a:ext cx="2960687" cy="774700"/>
            <a:chOff x="4572000" y="2052137"/>
            <a:chExt cx="3611032" cy="944814"/>
          </a:xfrm>
        </p:grpSpPr>
        <p:sp>
          <p:nvSpPr>
            <p:cNvPr id="47" name="矩形 46"/>
            <p:cNvSpPr/>
            <p:nvPr/>
          </p:nvSpPr>
          <p:spPr>
            <a:xfrm>
              <a:off x="4957305" y="2493566"/>
              <a:ext cx="3225727" cy="5033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36886" name="文字方塊 47"/>
            <p:cNvSpPr txBox="1">
              <a:spLocks noChangeArrowheads="1"/>
            </p:cNvSpPr>
            <p:nvPr/>
          </p:nvSpPr>
          <p:spPr bwMode="auto">
            <a:xfrm>
              <a:off x="4572000" y="2052137"/>
              <a:ext cx="432048" cy="56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grpSp>
        <p:nvGrpSpPr>
          <p:cNvPr id="49" name="群組 48"/>
          <p:cNvGrpSpPr>
            <a:grpSpLocks/>
          </p:cNvGrpSpPr>
          <p:nvPr/>
        </p:nvGrpSpPr>
        <p:grpSpPr bwMode="auto">
          <a:xfrm>
            <a:off x="8516938" y="1066800"/>
            <a:ext cx="438150" cy="781050"/>
            <a:chOff x="8395793" y="2052137"/>
            <a:chExt cx="535092" cy="953048"/>
          </a:xfrm>
        </p:grpSpPr>
        <p:pic>
          <p:nvPicPr>
            <p:cNvPr id="36883" name="Picture 5" descr="滑鼠游标,点击,图标高清图库素材免费下载(图片编号:7429071)-六图网"/>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793870">
              <a:off x="8395793" y="2389539"/>
              <a:ext cx="408862" cy="61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文字方塊 50"/>
            <p:cNvSpPr txBox="1">
              <a:spLocks noChangeArrowheads="1"/>
            </p:cNvSpPr>
            <p:nvPr/>
          </p:nvSpPr>
          <p:spPr bwMode="auto">
            <a:xfrm>
              <a:off x="8498837" y="2052137"/>
              <a:ext cx="432048" cy="56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
        <p:nvSpPr>
          <p:cNvPr id="53" name="內容版面配置區 2"/>
          <p:cNvSpPr txBox="1">
            <a:spLocks/>
          </p:cNvSpPr>
          <p:nvPr/>
        </p:nvSpPr>
        <p:spPr>
          <a:xfrm>
            <a:off x="482601" y="1132726"/>
            <a:ext cx="3225800" cy="674688"/>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250"/>
              </a:lnSpc>
              <a:spcAft>
                <a:spcPts val="0"/>
              </a:spcAft>
              <a:buFont typeface="Wingdings" panose="05000000000000000000" pitchFamily="2" charset="2"/>
              <a:buAutoNum type="circleNumWdWhitePlain" startAt="2"/>
              <a:defRPr/>
            </a:pPr>
            <a:r>
              <a:rPr lang="zh-TW" altLang="en-US" sz="1400" dirty="0">
                <a:latin typeface="微軟正黑體" panose="020B0604030504040204" pitchFamily="34" charset="-120"/>
                <a:ea typeface="微軟正黑體" panose="020B0604030504040204" pitchFamily="34" charset="-120"/>
              </a:rPr>
              <a:t>點選搜尋欄旁的放大鏡圖示以進行基本檢索</a:t>
            </a:r>
            <a:endParaRPr lang="en-US" altLang="zh-TW" sz="1400" dirty="0">
              <a:latin typeface="微軟正黑體" panose="020B0604030504040204" pitchFamily="34" charset="-120"/>
              <a:ea typeface="微軟正黑體" panose="020B0604030504040204" pitchFamily="34" charset="-120"/>
            </a:endParaRPr>
          </a:p>
          <a:p>
            <a:pPr marL="0" indent="0" fontAlgn="auto">
              <a:lnSpc>
                <a:spcPts val="2250"/>
              </a:lnSpc>
              <a:spcAft>
                <a:spcPts val="0"/>
              </a:spcAft>
              <a:buFont typeface="Arial" panose="020B0604020202020204" pitchFamily="34" charset="0"/>
              <a:buNone/>
              <a:defRPr/>
            </a:pPr>
            <a:endParaRPr lang="en-US" altLang="zh-TW" sz="1400" dirty="0">
              <a:latin typeface="微軟正黑體" panose="020B0604030504040204" pitchFamily="34" charset="-120"/>
              <a:ea typeface="微軟正黑體" panose="020B0604030504040204" pitchFamily="34" charset="-120"/>
            </a:endParaRPr>
          </a:p>
        </p:txBody>
      </p:sp>
      <p:sp>
        <p:nvSpPr>
          <p:cNvPr id="54" name="內容版面配置區 2"/>
          <p:cNvSpPr txBox="1">
            <a:spLocks/>
          </p:cNvSpPr>
          <p:nvPr/>
        </p:nvSpPr>
        <p:spPr bwMode="auto">
          <a:xfrm>
            <a:off x="482600" y="1807414"/>
            <a:ext cx="24304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3"/>
            </a:pPr>
            <a:r>
              <a:rPr lang="zh-TW" altLang="en-US" sz="1400">
                <a:latin typeface="微軟正黑體" panose="020B0604030504040204" pitchFamily="34" charset="-120"/>
                <a:ea typeface="微軟正黑體" panose="020B0604030504040204" pitchFamily="34" charset="-120"/>
              </a:rPr>
              <a:t>即可瀏覽檢索結果</a:t>
            </a:r>
            <a:endParaRPr lang="en-US" altLang="zh-TW" sz="1400">
              <a:latin typeface="微軟正黑體" panose="020B0604030504040204" pitchFamily="34" charset="-120"/>
              <a:ea typeface="微軟正黑體" panose="020B0604030504040204" pitchFamily="34" charset="-120"/>
            </a:endParaRPr>
          </a:p>
        </p:txBody>
      </p:sp>
      <p:grpSp>
        <p:nvGrpSpPr>
          <p:cNvPr id="55" name="群組 54"/>
          <p:cNvGrpSpPr>
            <a:grpSpLocks/>
          </p:cNvGrpSpPr>
          <p:nvPr/>
        </p:nvGrpSpPr>
        <p:grpSpPr bwMode="auto">
          <a:xfrm>
            <a:off x="2982913" y="2505075"/>
            <a:ext cx="5868987" cy="2524125"/>
            <a:chOff x="2792349" y="4179517"/>
            <a:chExt cx="5922512" cy="2479814"/>
          </a:xfrm>
        </p:grpSpPr>
        <p:sp>
          <p:nvSpPr>
            <p:cNvPr id="36881" name="文字方塊 55"/>
            <p:cNvSpPr txBox="1">
              <a:spLocks noChangeArrowheads="1"/>
            </p:cNvSpPr>
            <p:nvPr/>
          </p:nvSpPr>
          <p:spPr bwMode="auto">
            <a:xfrm>
              <a:off x="8209343" y="4179517"/>
              <a:ext cx="432048" cy="4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a:solidFill>
                  <a:srgbClr val="FF0000"/>
                </a:solidFill>
                <a:latin typeface="微軟正黑體" panose="020B0604030504040204" pitchFamily="34" charset="-120"/>
                <a:ea typeface="微軟正黑體" panose="020B0604030504040204" pitchFamily="34" charset="-120"/>
              </a:endParaRPr>
            </a:p>
          </p:txBody>
        </p:sp>
        <p:sp>
          <p:nvSpPr>
            <p:cNvPr id="57" name="矩形 56"/>
            <p:cNvSpPr/>
            <p:nvPr/>
          </p:nvSpPr>
          <p:spPr>
            <a:xfrm>
              <a:off x="2792349" y="4230985"/>
              <a:ext cx="5922512" cy="24283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
        <p:nvSpPr>
          <p:cNvPr id="58" name="內容版面配置區 2"/>
          <p:cNvSpPr txBox="1">
            <a:spLocks/>
          </p:cNvSpPr>
          <p:nvPr/>
        </p:nvSpPr>
        <p:spPr bwMode="auto">
          <a:xfrm>
            <a:off x="482600" y="2266201"/>
            <a:ext cx="2430463" cy="97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4"/>
            </a:pPr>
            <a:r>
              <a:rPr lang="zh-TW" altLang="en-US" sz="1400" dirty="0">
                <a:latin typeface="微軟正黑體" panose="020B0604030504040204" pitchFamily="34" charset="-120"/>
                <a:ea typeface="微軟正黑體" panose="020B0604030504040204" pitchFamily="34" charset="-120"/>
              </a:rPr>
              <a:t>左方「縮小檢索範圍</a:t>
            </a:r>
            <a:r>
              <a:rPr lang="zh-TW" altLang="en-US" sz="1400" dirty="0" smtClean="0">
                <a:latin typeface="微軟正黑體" panose="020B0604030504040204" pitchFamily="34" charset="-120"/>
                <a:ea typeface="微軟正黑體" panose="020B0604030504040204" pitchFamily="34" charset="-120"/>
              </a:rPr>
              <a:t>」可</a:t>
            </a:r>
            <a:r>
              <a:rPr lang="zh-TW" altLang="en-US" sz="1400" dirty="0">
                <a:latin typeface="微軟正黑體" panose="020B0604030504040204" pitchFamily="34" charset="-120"/>
                <a:ea typeface="微軟正黑體" panose="020B0604030504040204" pitchFamily="34" charset="-120"/>
              </a:rPr>
              <a:t>進行進階</a:t>
            </a:r>
            <a:r>
              <a:rPr lang="zh-TW" altLang="en-US" sz="1400" dirty="0" smtClean="0">
                <a:latin typeface="微軟正黑體" panose="020B0604030504040204" pitchFamily="34" charset="-120"/>
                <a:ea typeface="微軟正黑體" panose="020B0604030504040204" pitchFamily="34" charset="-120"/>
              </a:rPr>
              <a:t>檢索，如設定類型、主題及作者</a:t>
            </a:r>
            <a:endParaRPr lang="en-US" altLang="zh-TW" sz="1400" dirty="0">
              <a:latin typeface="微軟正黑體" panose="020B0604030504040204" pitchFamily="34" charset="-120"/>
              <a:ea typeface="微軟正黑體" panose="020B0604030504040204" pitchFamily="34" charset="-120"/>
            </a:endParaRPr>
          </a:p>
        </p:txBody>
      </p:sp>
      <p:grpSp>
        <p:nvGrpSpPr>
          <p:cNvPr id="59" name="群組 58"/>
          <p:cNvGrpSpPr>
            <a:grpSpLocks/>
          </p:cNvGrpSpPr>
          <p:nvPr/>
        </p:nvGrpSpPr>
        <p:grpSpPr bwMode="auto">
          <a:xfrm>
            <a:off x="2528888" y="3298825"/>
            <a:ext cx="1679575" cy="1722438"/>
            <a:chOff x="1538539" y="3814014"/>
            <a:chExt cx="6800712" cy="2699124"/>
          </a:xfrm>
        </p:grpSpPr>
        <p:sp>
          <p:nvSpPr>
            <p:cNvPr id="36879" name="文字方塊 76"/>
            <p:cNvSpPr txBox="1">
              <a:spLocks noChangeArrowheads="1"/>
            </p:cNvSpPr>
            <p:nvPr/>
          </p:nvSpPr>
          <p:spPr bwMode="auto">
            <a:xfrm>
              <a:off x="1538539" y="3814014"/>
              <a:ext cx="1721574" cy="72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a:solidFill>
                  <a:srgbClr val="FF0000"/>
                </a:solidFill>
                <a:latin typeface="微軟正黑體" panose="020B0604030504040204" pitchFamily="34" charset="-120"/>
                <a:ea typeface="微軟正黑體" panose="020B0604030504040204" pitchFamily="34" charset="-120"/>
              </a:endParaRPr>
            </a:p>
          </p:txBody>
        </p:sp>
        <p:sp>
          <p:nvSpPr>
            <p:cNvPr id="80" name="矩形 79"/>
            <p:cNvSpPr/>
            <p:nvPr/>
          </p:nvSpPr>
          <p:spPr>
            <a:xfrm>
              <a:off x="3402628" y="4231943"/>
              <a:ext cx="4936623" cy="22811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anim calcmode="lin" valueType="num">
                                      <p:cBhvr>
                                        <p:cTn id="12" dur="500" fill="hold"/>
                                        <p:tgtEl>
                                          <p:spTgt spid="46"/>
                                        </p:tgtEl>
                                        <p:attrNameLst>
                                          <p:attrName>ppt_x</p:attrName>
                                        </p:attrNameLst>
                                      </p:cBhvr>
                                      <p:tavLst>
                                        <p:tav tm="0">
                                          <p:val>
                                            <p:strVal val="#ppt_x"/>
                                          </p:val>
                                        </p:tav>
                                        <p:tav tm="100000">
                                          <p:val>
                                            <p:strVal val="#ppt_x"/>
                                          </p:val>
                                        </p:tav>
                                      </p:tavLst>
                                    </p:anim>
                                    <p:anim calcmode="lin" valueType="num">
                                      <p:cBhvr>
                                        <p:cTn id="13" dur="500" fill="hold"/>
                                        <p:tgtEl>
                                          <p:spTgt spid="46"/>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1+#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par>
                          <p:cTn id="26" fill="hold" nodeType="afterGroup">
                            <p:stCondLst>
                              <p:cond delay="500"/>
                            </p:stCondLst>
                            <p:childTnLst>
                              <p:par>
                                <p:cTn id="27" presetID="26" presetClass="emph" presetSubtype="0" repeatCount="2000" fill="hold" nodeType="afterEffect">
                                  <p:stCondLst>
                                    <p:cond delay="0"/>
                                  </p:stCondLst>
                                  <p:childTnLst>
                                    <p:animEffect transition="out" filter="fade">
                                      <p:cBhvr>
                                        <p:cTn id="28" dur="500" tmFilter="0, 0; .2, .5; .8, .5; 1, 0"/>
                                        <p:tgtEl>
                                          <p:spTgt spid="49"/>
                                        </p:tgtEl>
                                      </p:cBhvr>
                                    </p:animEffect>
                                    <p:animScale>
                                      <p:cBhvr>
                                        <p:cTn id="29" dur="250" autoRev="1" fill="hold"/>
                                        <p:tgtEl>
                                          <p:spTgt spid="49"/>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ppt_x</p:attrName>
                                        </p:attrNameLst>
                                      </p:cBhvr>
                                      <p:tavLst>
                                        <p:tav tm="0">
                                          <p:val>
                                            <p:strVal val="#ppt_x"/>
                                          </p:val>
                                        </p:tav>
                                        <p:tav tm="100000">
                                          <p:val>
                                            <p:strVal val="#ppt_x"/>
                                          </p:val>
                                        </p:tav>
                                      </p:tavLst>
                                    </p:anim>
                                    <p:anim calcmode="lin" valueType="num">
                                      <p:cBhvr>
                                        <p:cTn id="36" dur="500" fill="hold"/>
                                        <p:tgtEl>
                                          <p:spTgt spid="55"/>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36870"/>
                                        </p:tgtEl>
                                        <p:attrNameLst>
                                          <p:attrName>style.visibility</p:attrName>
                                        </p:attrNameLst>
                                      </p:cBhvr>
                                      <p:to>
                                        <p:strVal val="visible"/>
                                      </p:to>
                                    </p:set>
                                    <p:animEffect transition="in" filter="fade">
                                      <p:cBhvr>
                                        <p:cTn id="39" dur="500"/>
                                        <p:tgtEl>
                                          <p:spTgt spid="3687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anim calcmode="lin" valueType="num">
                                      <p:cBhvr>
                                        <p:cTn id="48" dur="500" fill="hold"/>
                                        <p:tgtEl>
                                          <p:spTgt spid="59"/>
                                        </p:tgtEl>
                                        <p:attrNameLst>
                                          <p:attrName>ppt_x</p:attrName>
                                        </p:attrNameLst>
                                      </p:cBhvr>
                                      <p:tavLst>
                                        <p:tav tm="0">
                                          <p:val>
                                            <p:strVal val="#ppt_x"/>
                                          </p:val>
                                        </p:tav>
                                        <p:tav tm="100000">
                                          <p:val>
                                            <p:strVal val="#ppt_x"/>
                                          </p:val>
                                        </p:tav>
                                      </p:tavLst>
                                    </p:anim>
                                    <p:anim calcmode="lin" valueType="num">
                                      <p:cBhvr>
                                        <p:cTn id="49" dur="500" fill="hold"/>
                                        <p:tgtEl>
                                          <p:spTgt spid="59"/>
                                        </p:tgtEl>
                                        <p:attrNameLst>
                                          <p:attrName>ppt_y</p:attrName>
                                        </p:attrNameLst>
                                      </p:cBhvr>
                                      <p:tavLst>
                                        <p:tav tm="0">
                                          <p:val>
                                            <p:strVal val="#ppt_y+.1"/>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3" grpId="0"/>
      <p:bldP spid="54"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5"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3891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進階檢索</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pic>
        <p:nvPicPr>
          <p:cNvPr id="3891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8975" y="123825"/>
            <a:ext cx="4521200" cy="2362200"/>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pic>
        <p:nvPicPr>
          <p:cNvPr id="38919"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9431" y="1659505"/>
            <a:ext cx="6130744" cy="3231584"/>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52" name="群組 51"/>
          <p:cNvGrpSpPr>
            <a:grpSpLocks/>
          </p:cNvGrpSpPr>
          <p:nvPr/>
        </p:nvGrpSpPr>
        <p:grpSpPr bwMode="auto">
          <a:xfrm>
            <a:off x="8316913" y="1427163"/>
            <a:ext cx="617537" cy="463550"/>
            <a:chOff x="7778759" y="2399594"/>
            <a:chExt cx="823122" cy="617155"/>
          </a:xfrm>
        </p:grpSpPr>
        <p:pic>
          <p:nvPicPr>
            <p:cNvPr id="38944" name="Picture 5" descr="滑鼠游标,点击,图标高清图库素材免费下载(图片编号:7429071)-六图网"/>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793870">
              <a:off x="8193019" y="2401103"/>
              <a:ext cx="408862" cy="61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5" name="文字方塊 60"/>
            <p:cNvSpPr txBox="1">
              <a:spLocks noChangeArrowheads="1"/>
            </p:cNvSpPr>
            <p:nvPr/>
          </p:nvSpPr>
          <p:spPr bwMode="auto">
            <a:xfrm>
              <a:off x="7778759" y="2399594"/>
              <a:ext cx="432048" cy="61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en-US" altLang="zh-TW" sz="240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a:solidFill>
                  <a:srgbClr val="FF0000"/>
                </a:solidFill>
                <a:latin typeface="微軟正黑體" panose="020B0604030504040204" pitchFamily="34" charset="-120"/>
                <a:ea typeface="微軟正黑體" panose="020B0604030504040204" pitchFamily="34" charset="-120"/>
              </a:endParaRPr>
            </a:p>
          </p:txBody>
        </p:sp>
      </p:grpSp>
      <p:pic>
        <p:nvPicPr>
          <p:cNvPr id="38924"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58456" y="2963377"/>
            <a:ext cx="519524" cy="494093"/>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38925" name="群組 64"/>
          <p:cNvGrpSpPr>
            <a:grpSpLocks/>
          </p:cNvGrpSpPr>
          <p:nvPr/>
        </p:nvGrpSpPr>
        <p:grpSpPr bwMode="auto">
          <a:xfrm>
            <a:off x="4550356" y="2574651"/>
            <a:ext cx="2012701" cy="633964"/>
            <a:chOff x="3868650" y="4320053"/>
            <a:chExt cx="2123979" cy="650494"/>
          </a:xfrm>
        </p:grpSpPr>
        <p:sp>
          <p:nvSpPr>
            <p:cNvPr id="38942" name="文字方塊 65"/>
            <p:cNvSpPr txBox="1">
              <a:spLocks noChangeArrowheads="1"/>
            </p:cNvSpPr>
            <p:nvPr/>
          </p:nvSpPr>
          <p:spPr bwMode="auto">
            <a:xfrm>
              <a:off x="3868650" y="4320053"/>
              <a:ext cx="432048" cy="47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67" name="矩形 66"/>
            <p:cNvSpPr/>
            <p:nvPr/>
          </p:nvSpPr>
          <p:spPr>
            <a:xfrm>
              <a:off x="4234788" y="4685374"/>
              <a:ext cx="1757841" cy="2851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8926" name="群組 67"/>
          <p:cNvGrpSpPr>
            <a:grpSpLocks/>
          </p:cNvGrpSpPr>
          <p:nvPr/>
        </p:nvGrpSpPr>
        <p:grpSpPr bwMode="auto">
          <a:xfrm>
            <a:off x="6549516" y="2557320"/>
            <a:ext cx="893726" cy="971836"/>
            <a:chOff x="4651967" y="4188249"/>
            <a:chExt cx="1394241" cy="1277078"/>
          </a:xfrm>
        </p:grpSpPr>
        <p:sp>
          <p:nvSpPr>
            <p:cNvPr id="38940" name="文字方塊 68"/>
            <p:cNvSpPr txBox="1">
              <a:spLocks noChangeArrowheads="1"/>
            </p:cNvSpPr>
            <p:nvPr/>
          </p:nvSpPr>
          <p:spPr bwMode="auto">
            <a:xfrm>
              <a:off x="5415473" y="4188249"/>
              <a:ext cx="630735" cy="60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0" name="矩形 69"/>
            <p:cNvSpPr/>
            <p:nvPr/>
          </p:nvSpPr>
          <p:spPr>
            <a:xfrm>
              <a:off x="4651967" y="4660887"/>
              <a:ext cx="954999" cy="8044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pic>
        <p:nvPicPr>
          <p:cNvPr id="38928"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29347" y="3214888"/>
            <a:ext cx="434148" cy="412349"/>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38929" name="群組 72"/>
          <p:cNvGrpSpPr>
            <a:grpSpLocks/>
          </p:cNvGrpSpPr>
          <p:nvPr/>
        </p:nvGrpSpPr>
        <p:grpSpPr bwMode="auto">
          <a:xfrm>
            <a:off x="4905219" y="3441076"/>
            <a:ext cx="2563104" cy="848312"/>
            <a:chOff x="4651967" y="4660910"/>
            <a:chExt cx="3999316" cy="1116076"/>
          </a:xfrm>
        </p:grpSpPr>
        <p:sp>
          <p:nvSpPr>
            <p:cNvPr id="38938" name="文字方塊 73"/>
            <p:cNvSpPr txBox="1">
              <a:spLocks noChangeArrowheads="1"/>
            </p:cNvSpPr>
            <p:nvPr/>
          </p:nvSpPr>
          <p:spPr bwMode="auto">
            <a:xfrm>
              <a:off x="8020548" y="5153601"/>
              <a:ext cx="630735" cy="60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5" name="矩形 74"/>
            <p:cNvSpPr/>
            <p:nvPr/>
          </p:nvSpPr>
          <p:spPr>
            <a:xfrm>
              <a:off x="4651967" y="4660910"/>
              <a:ext cx="3469287" cy="11160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8930" name="群組 75"/>
          <p:cNvGrpSpPr>
            <a:grpSpLocks/>
          </p:cNvGrpSpPr>
          <p:nvPr/>
        </p:nvGrpSpPr>
        <p:grpSpPr bwMode="auto">
          <a:xfrm>
            <a:off x="3974386" y="2915841"/>
            <a:ext cx="937323" cy="735690"/>
            <a:chOff x="4143735" y="4330426"/>
            <a:chExt cx="1462127" cy="966057"/>
          </a:xfrm>
        </p:grpSpPr>
        <p:sp>
          <p:nvSpPr>
            <p:cNvPr id="38936" name="文字方塊 77"/>
            <p:cNvSpPr txBox="1">
              <a:spLocks noChangeArrowheads="1"/>
            </p:cNvSpPr>
            <p:nvPr/>
          </p:nvSpPr>
          <p:spPr bwMode="auto">
            <a:xfrm>
              <a:off x="4143735" y="4330426"/>
              <a:ext cx="630736" cy="60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9" name="矩形 78"/>
            <p:cNvSpPr/>
            <p:nvPr/>
          </p:nvSpPr>
          <p:spPr>
            <a:xfrm>
              <a:off x="4789791" y="4695381"/>
              <a:ext cx="816071" cy="6011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8933" name="群組 82"/>
          <p:cNvGrpSpPr>
            <a:grpSpLocks/>
          </p:cNvGrpSpPr>
          <p:nvPr/>
        </p:nvGrpSpPr>
        <p:grpSpPr bwMode="auto">
          <a:xfrm>
            <a:off x="6001295" y="4189223"/>
            <a:ext cx="1262480" cy="461665"/>
            <a:chOff x="4788708" y="4526866"/>
            <a:chExt cx="1971461" cy="607059"/>
          </a:xfrm>
        </p:grpSpPr>
        <p:sp>
          <p:nvSpPr>
            <p:cNvPr id="38934" name="文字方塊 83"/>
            <p:cNvSpPr txBox="1">
              <a:spLocks noChangeArrowheads="1"/>
            </p:cNvSpPr>
            <p:nvPr/>
          </p:nvSpPr>
          <p:spPr bwMode="auto">
            <a:xfrm>
              <a:off x="6129434" y="4526866"/>
              <a:ext cx="630735" cy="60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85" name="矩形 84"/>
            <p:cNvSpPr/>
            <p:nvPr/>
          </p:nvSpPr>
          <p:spPr>
            <a:xfrm>
              <a:off x="4788708" y="4696457"/>
              <a:ext cx="1375768" cy="363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pic>
        <p:nvPicPr>
          <p:cNvPr id="38914" name="Picture 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133725" y="566996"/>
            <a:ext cx="5886450" cy="3106738"/>
          </a:xfrm>
          <a:prstGeom prst="rect">
            <a:avLst/>
          </a:prstGeom>
          <a:noFill/>
          <a:ln>
            <a:noFill/>
          </a:ln>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
        <p:nvSpPr>
          <p:cNvPr id="42" name="內容版面配置區 2"/>
          <p:cNvSpPr txBox="1">
            <a:spLocks/>
          </p:cNvSpPr>
          <p:nvPr/>
        </p:nvSpPr>
        <p:spPr bwMode="auto">
          <a:xfrm>
            <a:off x="476250" y="762000"/>
            <a:ext cx="29845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點選搜尋欄位旁的「進階檢索」以進入進階檢索頁面</a:t>
            </a:r>
            <a:endParaRPr lang="en-US" altLang="zh-TW" sz="1400" dirty="0">
              <a:latin typeface="微軟正黑體" panose="020B0604030504040204" pitchFamily="34" charset="-120"/>
              <a:ea typeface="微軟正黑體" panose="020B0604030504040204" pitchFamily="34" charset="-120"/>
            </a:endParaRPr>
          </a:p>
        </p:txBody>
      </p:sp>
      <p:sp>
        <p:nvSpPr>
          <p:cNvPr id="62" name="內容版面配置區 2"/>
          <p:cNvSpPr txBox="1">
            <a:spLocks/>
          </p:cNvSpPr>
          <p:nvPr/>
        </p:nvSpPr>
        <p:spPr>
          <a:xfrm>
            <a:off x="468313" y="1517650"/>
            <a:ext cx="2984500" cy="755650"/>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1875"/>
              </a:lnSpc>
              <a:spcAft>
                <a:spcPts val="0"/>
              </a:spcAft>
              <a:buFont typeface="Wingdings" panose="05000000000000000000" pitchFamily="2" charset="2"/>
              <a:buAutoNum type="circleNumWdWhitePlain" startAt="2"/>
              <a:defRPr/>
            </a:pPr>
            <a:r>
              <a:rPr lang="zh-TW" altLang="en-US" sz="1400" dirty="0">
                <a:latin typeface="微軟正黑體" panose="020B0604030504040204" pitchFamily="34" charset="-120"/>
                <a:ea typeface="微軟正黑體" panose="020B0604030504040204" pitchFamily="34" charset="-120"/>
              </a:rPr>
              <a:t>於搜尋欄位輸入欲搜尋之關鍵字</a:t>
            </a:r>
            <a:endParaRPr lang="en-US" altLang="zh-TW" sz="1400" dirty="0">
              <a:latin typeface="微軟正黑體" panose="020B0604030504040204" pitchFamily="34" charset="-120"/>
              <a:ea typeface="微軟正黑體" panose="020B0604030504040204" pitchFamily="34" charset="-120"/>
            </a:endParaRPr>
          </a:p>
          <a:p>
            <a:pPr marL="0" indent="0" fontAlgn="auto">
              <a:lnSpc>
                <a:spcPts val="1875"/>
              </a:lnSpc>
              <a:spcAft>
                <a:spcPts val="0"/>
              </a:spcAft>
              <a:buFont typeface="Arial" panose="020B0604020202020204" pitchFamily="34" charset="0"/>
              <a:buNone/>
              <a:defRPr/>
            </a:pPr>
            <a:r>
              <a:rPr lang="en-US" altLang="zh-TW"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以「管理」為例</a:t>
            </a:r>
            <a:r>
              <a:rPr lang="en-US" altLang="zh-TW" sz="1400" dirty="0">
                <a:latin typeface="微軟正黑體" panose="020B0604030504040204" pitchFamily="34" charset="-120"/>
                <a:ea typeface="微軟正黑體" panose="020B0604030504040204" pitchFamily="34" charset="-120"/>
              </a:rPr>
              <a:t>)</a:t>
            </a:r>
          </a:p>
        </p:txBody>
      </p:sp>
      <p:sp>
        <p:nvSpPr>
          <p:cNvPr id="38923" name="內容版面配置區 2"/>
          <p:cNvSpPr txBox="1">
            <a:spLocks/>
          </p:cNvSpPr>
          <p:nvPr/>
        </p:nvSpPr>
        <p:spPr bwMode="auto">
          <a:xfrm>
            <a:off x="468313" y="2287588"/>
            <a:ext cx="29845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搜尋欄位旁可使用下拉式選單選擇欲搜尋欄位選項</a:t>
            </a:r>
            <a:endParaRPr lang="en-US" altLang="zh-TW" sz="1400" dirty="0">
              <a:latin typeface="微軟正黑體" panose="020B0604030504040204" pitchFamily="34" charset="-120"/>
              <a:ea typeface="微軟正黑體" panose="020B0604030504040204" pitchFamily="34" charset="-120"/>
            </a:endParaRPr>
          </a:p>
        </p:txBody>
      </p:sp>
      <p:sp>
        <p:nvSpPr>
          <p:cNvPr id="38927" name="內容版面配置區 2"/>
          <p:cNvSpPr txBox="1">
            <a:spLocks/>
          </p:cNvSpPr>
          <p:nvPr/>
        </p:nvSpPr>
        <p:spPr bwMode="auto">
          <a:xfrm>
            <a:off x="476250" y="3043238"/>
            <a:ext cx="32829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4"/>
            </a:pPr>
            <a:r>
              <a:rPr lang="zh-TW" altLang="en-US" sz="1400" dirty="0">
                <a:latin typeface="微軟正黑體" panose="020B0604030504040204" pitchFamily="34" charset="-120"/>
                <a:ea typeface="微軟正黑體" panose="020B0604030504040204" pitchFamily="34" charset="-120"/>
              </a:rPr>
              <a:t>左方下拉式選單則可選擇</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包含</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或是</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不包含</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的搜尋條件</a:t>
            </a:r>
            <a:endParaRPr lang="en-US" altLang="zh-TW" sz="1400" dirty="0">
              <a:latin typeface="微軟正黑體" panose="020B0604030504040204" pitchFamily="34" charset="-120"/>
              <a:ea typeface="微軟正黑體" panose="020B0604030504040204" pitchFamily="34" charset="-120"/>
            </a:endParaRPr>
          </a:p>
        </p:txBody>
      </p:sp>
      <p:sp>
        <p:nvSpPr>
          <p:cNvPr id="38931" name="內容版面配置區 2"/>
          <p:cNvSpPr txBox="1">
            <a:spLocks/>
          </p:cNvSpPr>
          <p:nvPr/>
        </p:nvSpPr>
        <p:spPr bwMode="auto">
          <a:xfrm>
            <a:off x="476250" y="3824288"/>
            <a:ext cx="32956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5"/>
            </a:pPr>
            <a:r>
              <a:rPr lang="zh-TW" altLang="en-US" sz="1400" dirty="0">
                <a:latin typeface="微軟正黑體" panose="020B0604030504040204" pitchFamily="34" charset="-120"/>
                <a:ea typeface="微軟正黑體" panose="020B0604030504040204" pitchFamily="34" charset="-120"/>
              </a:rPr>
              <a:t>下方則可新增搜尋欄位、選擇出版年份及資料來源</a:t>
            </a:r>
            <a:endParaRPr lang="en-US" altLang="zh-TW" sz="1400" dirty="0">
              <a:latin typeface="微軟正黑體" panose="020B0604030504040204" pitchFamily="34" charset="-120"/>
              <a:ea typeface="微軟正黑體" panose="020B0604030504040204" pitchFamily="34" charset="-120"/>
            </a:endParaRPr>
          </a:p>
        </p:txBody>
      </p:sp>
      <p:sp>
        <p:nvSpPr>
          <p:cNvPr id="38932" name="內容版面配置區 2"/>
          <p:cNvSpPr txBox="1">
            <a:spLocks/>
          </p:cNvSpPr>
          <p:nvPr/>
        </p:nvSpPr>
        <p:spPr bwMode="auto">
          <a:xfrm>
            <a:off x="476250" y="4391025"/>
            <a:ext cx="32956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6"/>
            </a:pPr>
            <a:r>
              <a:rPr lang="zh-TW" altLang="en-US" sz="1400" dirty="0">
                <a:latin typeface="微軟正黑體" panose="020B0604030504040204" pitchFamily="34" charset="-120"/>
                <a:ea typeface="微軟正黑體" panose="020B0604030504040204" pitchFamily="34" charset="-120"/>
              </a:rPr>
              <a:t>設定完所有條件後即可按下送出鍵即可瀏覽檢索結果</a:t>
            </a:r>
            <a:endParaRPr lang="en-US" altLang="zh-TW" sz="1400" dirty="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 presetClass="entr" presetSubtype="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500" fill="hold"/>
                                        <p:tgtEl>
                                          <p:spTgt spid="52"/>
                                        </p:tgtEl>
                                        <p:attrNameLst>
                                          <p:attrName>ppt_x</p:attrName>
                                        </p:attrNameLst>
                                      </p:cBhvr>
                                      <p:tavLst>
                                        <p:tav tm="0">
                                          <p:val>
                                            <p:strVal val="1+#ppt_w/2"/>
                                          </p:val>
                                        </p:tav>
                                        <p:tav tm="100000">
                                          <p:val>
                                            <p:strVal val="#ppt_x"/>
                                          </p:val>
                                        </p:tav>
                                      </p:tavLst>
                                    </p:anim>
                                    <p:anim calcmode="lin" valueType="num">
                                      <p:cBhvr additive="base">
                                        <p:cTn id="11" dur="500" fill="hold"/>
                                        <p:tgtEl>
                                          <p:spTgt spid="52"/>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26" presetClass="emph" presetSubtype="0" repeatCount="2000" fill="hold" nodeType="afterEffect">
                                  <p:stCondLst>
                                    <p:cond delay="0"/>
                                  </p:stCondLst>
                                  <p:childTnLst>
                                    <p:animEffect transition="out" filter="fade">
                                      <p:cBhvr>
                                        <p:cTn id="14" dur="500" tmFilter="0, 0; .2, .5; .8, .5; 1, 0"/>
                                        <p:tgtEl>
                                          <p:spTgt spid="52"/>
                                        </p:tgtEl>
                                      </p:cBhvr>
                                    </p:animEffect>
                                    <p:animScale>
                                      <p:cBhvr>
                                        <p:cTn id="15" dur="250" autoRev="1" fill="hold"/>
                                        <p:tgtEl>
                                          <p:spTgt spid="52"/>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par>
                                <p:cTn id="21" presetID="10" presetClass="exit" presetSubtype="0" fill="hold" nodeType="withEffect">
                                  <p:stCondLst>
                                    <p:cond delay="0"/>
                                  </p:stCondLst>
                                  <p:childTnLst>
                                    <p:animEffect transition="out" filter="fade">
                                      <p:cBhvr>
                                        <p:cTn id="22" dur="250"/>
                                        <p:tgtEl>
                                          <p:spTgt spid="52"/>
                                        </p:tgtEl>
                                      </p:cBhvr>
                                    </p:animEffect>
                                    <p:set>
                                      <p:cBhvr>
                                        <p:cTn id="23" dur="1" fill="hold">
                                          <p:stCondLst>
                                            <p:cond delay="249"/>
                                          </p:stCondLst>
                                        </p:cTn>
                                        <p:tgtEl>
                                          <p:spTgt spid="5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8919"/>
                                        </p:tgtEl>
                                        <p:attrNameLst>
                                          <p:attrName>style.visibility</p:attrName>
                                        </p:attrNameLst>
                                      </p:cBhvr>
                                      <p:to>
                                        <p:strVal val="visible"/>
                                      </p:to>
                                    </p:set>
                                    <p:animEffect transition="in" filter="fade">
                                      <p:cBhvr>
                                        <p:cTn id="26" dur="500"/>
                                        <p:tgtEl>
                                          <p:spTgt spid="38919"/>
                                        </p:tgtEl>
                                      </p:cBhvr>
                                    </p:animEffect>
                                  </p:childTnLst>
                                </p:cTn>
                              </p:par>
                              <p:par>
                                <p:cTn id="27" presetID="42" presetClass="entr" presetSubtype="0" fill="hold" nodeType="withEffect">
                                  <p:stCondLst>
                                    <p:cond delay="0"/>
                                  </p:stCondLst>
                                  <p:childTnLst>
                                    <p:set>
                                      <p:cBhvr>
                                        <p:cTn id="28" dur="1" fill="hold">
                                          <p:stCondLst>
                                            <p:cond delay="0"/>
                                          </p:stCondLst>
                                        </p:cTn>
                                        <p:tgtEl>
                                          <p:spTgt spid="38925"/>
                                        </p:tgtEl>
                                        <p:attrNameLst>
                                          <p:attrName>style.visibility</p:attrName>
                                        </p:attrNameLst>
                                      </p:cBhvr>
                                      <p:to>
                                        <p:strVal val="visible"/>
                                      </p:to>
                                    </p:set>
                                    <p:animEffect transition="in" filter="fade">
                                      <p:cBhvr>
                                        <p:cTn id="29" dur="500"/>
                                        <p:tgtEl>
                                          <p:spTgt spid="38925"/>
                                        </p:tgtEl>
                                      </p:cBhvr>
                                    </p:animEffect>
                                    <p:anim calcmode="lin" valueType="num">
                                      <p:cBhvr>
                                        <p:cTn id="30" dur="500" fill="hold"/>
                                        <p:tgtEl>
                                          <p:spTgt spid="38925"/>
                                        </p:tgtEl>
                                        <p:attrNameLst>
                                          <p:attrName>ppt_x</p:attrName>
                                        </p:attrNameLst>
                                      </p:cBhvr>
                                      <p:tavLst>
                                        <p:tav tm="0">
                                          <p:val>
                                            <p:strVal val="#ppt_x"/>
                                          </p:val>
                                        </p:tav>
                                        <p:tav tm="100000">
                                          <p:val>
                                            <p:strVal val="#ppt_x"/>
                                          </p:val>
                                        </p:tav>
                                      </p:tavLst>
                                    </p:anim>
                                    <p:anim calcmode="lin" valueType="num">
                                      <p:cBhvr>
                                        <p:cTn id="31" dur="500" fill="hold"/>
                                        <p:tgtEl>
                                          <p:spTgt spid="389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8923"/>
                                        </p:tgtEl>
                                        <p:attrNameLst>
                                          <p:attrName>style.visibility</p:attrName>
                                        </p:attrNameLst>
                                      </p:cBhvr>
                                      <p:to>
                                        <p:strVal val="visible"/>
                                      </p:to>
                                    </p:set>
                                    <p:animEffect transition="in" filter="wipe(left)">
                                      <p:cBhvr>
                                        <p:cTn id="36" dur="500"/>
                                        <p:tgtEl>
                                          <p:spTgt spid="38923"/>
                                        </p:tgtEl>
                                      </p:cBhvr>
                                    </p:animEffect>
                                  </p:childTnLst>
                                </p:cTn>
                              </p:par>
                              <p:par>
                                <p:cTn id="37" presetID="10" presetClass="exit" presetSubtype="0" fill="hold" nodeType="withEffect">
                                  <p:stCondLst>
                                    <p:cond delay="0"/>
                                  </p:stCondLst>
                                  <p:childTnLst>
                                    <p:animEffect transition="out" filter="fade">
                                      <p:cBhvr>
                                        <p:cTn id="38" dur="250"/>
                                        <p:tgtEl>
                                          <p:spTgt spid="38925"/>
                                        </p:tgtEl>
                                      </p:cBhvr>
                                    </p:animEffect>
                                    <p:set>
                                      <p:cBhvr>
                                        <p:cTn id="39" dur="1" fill="hold">
                                          <p:stCondLst>
                                            <p:cond delay="249"/>
                                          </p:stCondLst>
                                        </p:cTn>
                                        <p:tgtEl>
                                          <p:spTgt spid="38925"/>
                                        </p:tgtEl>
                                        <p:attrNameLst>
                                          <p:attrName>style.visibility</p:attrName>
                                        </p:attrNameLst>
                                      </p:cBhvr>
                                      <p:to>
                                        <p:strVal val="hidden"/>
                                      </p:to>
                                    </p:set>
                                  </p:childTnLst>
                                </p:cTn>
                              </p:par>
                              <p:par>
                                <p:cTn id="40" presetID="22" presetClass="entr" presetSubtype="1" fill="hold" nodeType="withEffect">
                                  <p:stCondLst>
                                    <p:cond delay="0"/>
                                  </p:stCondLst>
                                  <p:childTnLst>
                                    <p:set>
                                      <p:cBhvr>
                                        <p:cTn id="41" dur="1" fill="hold">
                                          <p:stCondLst>
                                            <p:cond delay="0"/>
                                          </p:stCondLst>
                                        </p:cTn>
                                        <p:tgtEl>
                                          <p:spTgt spid="38924"/>
                                        </p:tgtEl>
                                        <p:attrNameLst>
                                          <p:attrName>style.visibility</p:attrName>
                                        </p:attrNameLst>
                                      </p:cBhvr>
                                      <p:to>
                                        <p:strVal val="visible"/>
                                      </p:to>
                                    </p:set>
                                    <p:animEffect transition="in" filter="wipe(up)">
                                      <p:cBhvr>
                                        <p:cTn id="42" dur="500"/>
                                        <p:tgtEl>
                                          <p:spTgt spid="38924"/>
                                        </p:tgtEl>
                                      </p:cBhvr>
                                    </p:animEffect>
                                  </p:childTnLst>
                                </p:cTn>
                              </p:par>
                              <p:par>
                                <p:cTn id="43" presetID="42" presetClass="entr" presetSubtype="0" fill="hold" nodeType="withEffect">
                                  <p:stCondLst>
                                    <p:cond delay="0"/>
                                  </p:stCondLst>
                                  <p:childTnLst>
                                    <p:set>
                                      <p:cBhvr>
                                        <p:cTn id="44" dur="1" fill="hold">
                                          <p:stCondLst>
                                            <p:cond delay="0"/>
                                          </p:stCondLst>
                                        </p:cTn>
                                        <p:tgtEl>
                                          <p:spTgt spid="38926"/>
                                        </p:tgtEl>
                                        <p:attrNameLst>
                                          <p:attrName>style.visibility</p:attrName>
                                        </p:attrNameLst>
                                      </p:cBhvr>
                                      <p:to>
                                        <p:strVal val="visible"/>
                                      </p:to>
                                    </p:set>
                                    <p:animEffect transition="in" filter="fade">
                                      <p:cBhvr>
                                        <p:cTn id="45" dur="500"/>
                                        <p:tgtEl>
                                          <p:spTgt spid="38926"/>
                                        </p:tgtEl>
                                      </p:cBhvr>
                                    </p:animEffect>
                                    <p:anim calcmode="lin" valueType="num">
                                      <p:cBhvr>
                                        <p:cTn id="46" dur="500" fill="hold"/>
                                        <p:tgtEl>
                                          <p:spTgt spid="38926"/>
                                        </p:tgtEl>
                                        <p:attrNameLst>
                                          <p:attrName>ppt_x</p:attrName>
                                        </p:attrNameLst>
                                      </p:cBhvr>
                                      <p:tavLst>
                                        <p:tav tm="0">
                                          <p:val>
                                            <p:strVal val="#ppt_x"/>
                                          </p:val>
                                        </p:tav>
                                        <p:tav tm="100000">
                                          <p:val>
                                            <p:strVal val="#ppt_x"/>
                                          </p:val>
                                        </p:tav>
                                      </p:tavLst>
                                    </p:anim>
                                    <p:anim calcmode="lin" valueType="num">
                                      <p:cBhvr>
                                        <p:cTn id="47" dur="500" fill="hold"/>
                                        <p:tgtEl>
                                          <p:spTgt spid="3892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8927"/>
                                        </p:tgtEl>
                                        <p:attrNameLst>
                                          <p:attrName>style.visibility</p:attrName>
                                        </p:attrNameLst>
                                      </p:cBhvr>
                                      <p:to>
                                        <p:strVal val="visible"/>
                                      </p:to>
                                    </p:set>
                                    <p:animEffect transition="in" filter="wipe(left)">
                                      <p:cBhvr>
                                        <p:cTn id="52" dur="500"/>
                                        <p:tgtEl>
                                          <p:spTgt spid="38927"/>
                                        </p:tgtEl>
                                      </p:cBhvr>
                                    </p:animEffect>
                                  </p:childTnLst>
                                </p:cTn>
                              </p:par>
                              <p:par>
                                <p:cTn id="53" presetID="10" presetClass="exit" presetSubtype="0" fill="hold" nodeType="withEffect">
                                  <p:stCondLst>
                                    <p:cond delay="0"/>
                                  </p:stCondLst>
                                  <p:childTnLst>
                                    <p:animEffect transition="out" filter="fade">
                                      <p:cBhvr>
                                        <p:cTn id="54" dur="250"/>
                                        <p:tgtEl>
                                          <p:spTgt spid="38926"/>
                                        </p:tgtEl>
                                      </p:cBhvr>
                                    </p:animEffect>
                                    <p:set>
                                      <p:cBhvr>
                                        <p:cTn id="55" dur="1" fill="hold">
                                          <p:stCondLst>
                                            <p:cond delay="249"/>
                                          </p:stCondLst>
                                        </p:cTn>
                                        <p:tgtEl>
                                          <p:spTgt spid="38926"/>
                                        </p:tgtEl>
                                        <p:attrNameLst>
                                          <p:attrName>style.visibility</p:attrName>
                                        </p:attrNameLst>
                                      </p:cBhvr>
                                      <p:to>
                                        <p:strVal val="hidden"/>
                                      </p:to>
                                    </p:set>
                                  </p:childTnLst>
                                </p:cTn>
                              </p:par>
                              <p:par>
                                <p:cTn id="56" presetID="22" presetClass="entr" presetSubtype="1" fill="hold" nodeType="withEffect">
                                  <p:stCondLst>
                                    <p:cond delay="0"/>
                                  </p:stCondLst>
                                  <p:childTnLst>
                                    <p:set>
                                      <p:cBhvr>
                                        <p:cTn id="57" dur="1" fill="hold">
                                          <p:stCondLst>
                                            <p:cond delay="0"/>
                                          </p:stCondLst>
                                        </p:cTn>
                                        <p:tgtEl>
                                          <p:spTgt spid="38928"/>
                                        </p:tgtEl>
                                        <p:attrNameLst>
                                          <p:attrName>style.visibility</p:attrName>
                                        </p:attrNameLst>
                                      </p:cBhvr>
                                      <p:to>
                                        <p:strVal val="visible"/>
                                      </p:to>
                                    </p:set>
                                    <p:animEffect transition="in" filter="wipe(up)">
                                      <p:cBhvr>
                                        <p:cTn id="58" dur="500"/>
                                        <p:tgtEl>
                                          <p:spTgt spid="38928"/>
                                        </p:tgtEl>
                                      </p:cBhvr>
                                    </p:animEffect>
                                  </p:childTnLst>
                                </p:cTn>
                              </p:par>
                              <p:par>
                                <p:cTn id="59" presetID="42" presetClass="entr" presetSubtype="0" fill="hold" nodeType="withEffect">
                                  <p:stCondLst>
                                    <p:cond delay="0"/>
                                  </p:stCondLst>
                                  <p:childTnLst>
                                    <p:set>
                                      <p:cBhvr>
                                        <p:cTn id="60" dur="1" fill="hold">
                                          <p:stCondLst>
                                            <p:cond delay="0"/>
                                          </p:stCondLst>
                                        </p:cTn>
                                        <p:tgtEl>
                                          <p:spTgt spid="38930"/>
                                        </p:tgtEl>
                                        <p:attrNameLst>
                                          <p:attrName>style.visibility</p:attrName>
                                        </p:attrNameLst>
                                      </p:cBhvr>
                                      <p:to>
                                        <p:strVal val="visible"/>
                                      </p:to>
                                    </p:set>
                                    <p:animEffect transition="in" filter="fade">
                                      <p:cBhvr>
                                        <p:cTn id="61" dur="500"/>
                                        <p:tgtEl>
                                          <p:spTgt spid="38930"/>
                                        </p:tgtEl>
                                      </p:cBhvr>
                                    </p:animEffect>
                                    <p:anim calcmode="lin" valueType="num">
                                      <p:cBhvr>
                                        <p:cTn id="62" dur="500" fill="hold"/>
                                        <p:tgtEl>
                                          <p:spTgt spid="38930"/>
                                        </p:tgtEl>
                                        <p:attrNameLst>
                                          <p:attrName>ppt_x</p:attrName>
                                        </p:attrNameLst>
                                      </p:cBhvr>
                                      <p:tavLst>
                                        <p:tav tm="0">
                                          <p:val>
                                            <p:strVal val="#ppt_x"/>
                                          </p:val>
                                        </p:tav>
                                        <p:tav tm="100000">
                                          <p:val>
                                            <p:strVal val="#ppt_x"/>
                                          </p:val>
                                        </p:tav>
                                      </p:tavLst>
                                    </p:anim>
                                    <p:anim calcmode="lin" valueType="num">
                                      <p:cBhvr>
                                        <p:cTn id="63" dur="500" fill="hold"/>
                                        <p:tgtEl>
                                          <p:spTgt spid="3893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8931"/>
                                        </p:tgtEl>
                                        <p:attrNameLst>
                                          <p:attrName>style.visibility</p:attrName>
                                        </p:attrNameLst>
                                      </p:cBhvr>
                                      <p:to>
                                        <p:strVal val="visible"/>
                                      </p:to>
                                    </p:set>
                                    <p:animEffect transition="in" filter="wipe(left)">
                                      <p:cBhvr>
                                        <p:cTn id="68" dur="500"/>
                                        <p:tgtEl>
                                          <p:spTgt spid="38931"/>
                                        </p:tgtEl>
                                      </p:cBhvr>
                                    </p:animEffect>
                                  </p:childTnLst>
                                </p:cTn>
                              </p:par>
                              <p:par>
                                <p:cTn id="69" presetID="10" presetClass="exit" presetSubtype="0" fill="hold" nodeType="withEffect">
                                  <p:stCondLst>
                                    <p:cond delay="0"/>
                                  </p:stCondLst>
                                  <p:childTnLst>
                                    <p:animEffect transition="out" filter="fade">
                                      <p:cBhvr>
                                        <p:cTn id="70" dur="250"/>
                                        <p:tgtEl>
                                          <p:spTgt spid="38930"/>
                                        </p:tgtEl>
                                      </p:cBhvr>
                                    </p:animEffect>
                                    <p:set>
                                      <p:cBhvr>
                                        <p:cTn id="71" dur="1" fill="hold">
                                          <p:stCondLst>
                                            <p:cond delay="249"/>
                                          </p:stCondLst>
                                        </p:cTn>
                                        <p:tgtEl>
                                          <p:spTgt spid="38930"/>
                                        </p:tgtEl>
                                        <p:attrNameLst>
                                          <p:attrName>style.visibility</p:attrName>
                                        </p:attrNameLst>
                                      </p:cBhvr>
                                      <p:to>
                                        <p:strVal val="hidden"/>
                                      </p:to>
                                    </p:set>
                                  </p:childTnLst>
                                </p:cTn>
                              </p:par>
                              <p:par>
                                <p:cTn id="72" presetID="42" presetClass="entr" presetSubtype="0" fill="hold" nodeType="withEffect">
                                  <p:stCondLst>
                                    <p:cond delay="0"/>
                                  </p:stCondLst>
                                  <p:childTnLst>
                                    <p:set>
                                      <p:cBhvr>
                                        <p:cTn id="73" dur="1" fill="hold">
                                          <p:stCondLst>
                                            <p:cond delay="0"/>
                                          </p:stCondLst>
                                        </p:cTn>
                                        <p:tgtEl>
                                          <p:spTgt spid="38929"/>
                                        </p:tgtEl>
                                        <p:attrNameLst>
                                          <p:attrName>style.visibility</p:attrName>
                                        </p:attrNameLst>
                                      </p:cBhvr>
                                      <p:to>
                                        <p:strVal val="visible"/>
                                      </p:to>
                                    </p:set>
                                    <p:animEffect transition="in" filter="fade">
                                      <p:cBhvr>
                                        <p:cTn id="74" dur="500"/>
                                        <p:tgtEl>
                                          <p:spTgt spid="38929"/>
                                        </p:tgtEl>
                                      </p:cBhvr>
                                    </p:animEffect>
                                    <p:anim calcmode="lin" valueType="num">
                                      <p:cBhvr>
                                        <p:cTn id="75" dur="500" fill="hold"/>
                                        <p:tgtEl>
                                          <p:spTgt spid="38929"/>
                                        </p:tgtEl>
                                        <p:attrNameLst>
                                          <p:attrName>ppt_x</p:attrName>
                                        </p:attrNameLst>
                                      </p:cBhvr>
                                      <p:tavLst>
                                        <p:tav tm="0">
                                          <p:val>
                                            <p:strVal val="#ppt_x"/>
                                          </p:val>
                                        </p:tav>
                                        <p:tav tm="100000">
                                          <p:val>
                                            <p:strVal val="#ppt_x"/>
                                          </p:val>
                                        </p:tav>
                                      </p:tavLst>
                                    </p:anim>
                                    <p:anim calcmode="lin" valueType="num">
                                      <p:cBhvr>
                                        <p:cTn id="76" dur="500" fill="hold"/>
                                        <p:tgtEl>
                                          <p:spTgt spid="3892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8932"/>
                                        </p:tgtEl>
                                        <p:attrNameLst>
                                          <p:attrName>style.visibility</p:attrName>
                                        </p:attrNameLst>
                                      </p:cBhvr>
                                      <p:to>
                                        <p:strVal val="visible"/>
                                      </p:to>
                                    </p:set>
                                    <p:animEffect transition="in" filter="wipe(left)">
                                      <p:cBhvr>
                                        <p:cTn id="81" dur="500"/>
                                        <p:tgtEl>
                                          <p:spTgt spid="38932"/>
                                        </p:tgtEl>
                                      </p:cBhvr>
                                    </p:animEffect>
                                  </p:childTnLst>
                                </p:cTn>
                              </p:par>
                              <p:par>
                                <p:cTn id="82" presetID="10" presetClass="exit" presetSubtype="0" fill="hold" nodeType="withEffect">
                                  <p:stCondLst>
                                    <p:cond delay="0"/>
                                  </p:stCondLst>
                                  <p:childTnLst>
                                    <p:animEffect transition="out" filter="fade">
                                      <p:cBhvr>
                                        <p:cTn id="83" dur="250"/>
                                        <p:tgtEl>
                                          <p:spTgt spid="38929"/>
                                        </p:tgtEl>
                                      </p:cBhvr>
                                    </p:animEffect>
                                    <p:set>
                                      <p:cBhvr>
                                        <p:cTn id="84" dur="1" fill="hold">
                                          <p:stCondLst>
                                            <p:cond delay="249"/>
                                          </p:stCondLst>
                                        </p:cTn>
                                        <p:tgtEl>
                                          <p:spTgt spid="38929"/>
                                        </p:tgtEl>
                                        <p:attrNameLst>
                                          <p:attrName>style.visibility</p:attrName>
                                        </p:attrNameLst>
                                      </p:cBhvr>
                                      <p:to>
                                        <p:strVal val="hidden"/>
                                      </p:to>
                                    </p:set>
                                  </p:childTnLst>
                                </p:cTn>
                              </p:par>
                              <p:par>
                                <p:cTn id="85" presetID="42" presetClass="entr" presetSubtype="0" fill="hold" nodeType="withEffect">
                                  <p:stCondLst>
                                    <p:cond delay="0"/>
                                  </p:stCondLst>
                                  <p:childTnLst>
                                    <p:set>
                                      <p:cBhvr>
                                        <p:cTn id="86" dur="1" fill="hold">
                                          <p:stCondLst>
                                            <p:cond delay="0"/>
                                          </p:stCondLst>
                                        </p:cTn>
                                        <p:tgtEl>
                                          <p:spTgt spid="38933"/>
                                        </p:tgtEl>
                                        <p:attrNameLst>
                                          <p:attrName>style.visibility</p:attrName>
                                        </p:attrNameLst>
                                      </p:cBhvr>
                                      <p:to>
                                        <p:strVal val="visible"/>
                                      </p:to>
                                    </p:set>
                                    <p:animEffect transition="in" filter="fade">
                                      <p:cBhvr>
                                        <p:cTn id="87" dur="500"/>
                                        <p:tgtEl>
                                          <p:spTgt spid="38933"/>
                                        </p:tgtEl>
                                      </p:cBhvr>
                                    </p:animEffect>
                                    <p:anim calcmode="lin" valueType="num">
                                      <p:cBhvr>
                                        <p:cTn id="88" dur="500" fill="hold"/>
                                        <p:tgtEl>
                                          <p:spTgt spid="38933"/>
                                        </p:tgtEl>
                                        <p:attrNameLst>
                                          <p:attrName>ppt_x</p:attrName>
                                        </p:attrNameLst>
                                      </p:cBhvr>
                                      <p:tavLst>
                                        <p:tav tm="0">
                                          <p:val>
                                            <p:strVal val="#ppt_x"/>
                                          </p:val>
                                        </p:tav>
                                        <p:tav tm="100000">
                                          <p:val>
                                            <p:strVal val="#ppt_x"/>
                                          </p:val>
                                        </p:tav>
                                      </p:tavLst>
                                    </p:anim>
                                    <p:anim calcmode="lin" valueType="num">
                                      <p:cBhvr>
                                        <p:cTn id="89" dur="500" fill="hold"/>
                                        <p:tgtEl>
                                          <p:spTgt spid="38933"/>
                                        </p:tgtEl>
                                        <p:attrNameLst>
                                          <p:attrName>ppt_y</p:attrName>
                                        </p:attrNameLst>
                                      </p:cBhvr>
                                      <p:tavLst>
                                        <p:tav tm="0">
                                          <p:val>
                                            <p:strVal val="#ppt_y+.1"/>
                                          </p:val>
                                        </p:tav>
                                        <p:tav tm="100000">
                                          <p:val>
                                            <p:strVal val="#ppt_y"/>
                                          </p:val>
                                        </p:tav>
                                      </p:tavLst>
                                    </p:anim>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38914"/>
                                        </p:tgtEl>
                                        <p:attrNameLst>
                                          <p:attrName>style.visibility</p:attrName>
                                        </p:attrNameLst>
                                      </p:cBhvr>
                                      <p:to>
                                        <p:strVal val="visible"/>
                                      </p:to>
                                    </p:set>
                                    <p:animEffect transition="in" filter="fade">
                                      <p:cBhvr>
                                        <p:cTn id="93"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2" grpId="0"/>
      <p:bldP spid="38923" grpId="0"/>
      <p:bldP spid="38927" grpId="0"/>
      <p:bldP spid="38931" grpId="0"/>
      <p:bldP spid="389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0963"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最新期刊</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pic>
        <p:nvPicPr>
          <p:cNvPr id="4096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1638" y="233363"/>
            <a:ext cx="3403600" cy="2389187"/>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
        <p:nvSpPr>
          <p:cNvPr id="45" name="內容版面配置區 2"/>
          <p:cNvSpPr txBox="1">
            <a:spLocks/>
          </p:cNvSpPr>
          <p:nvPr/>
        </p:nvSpPr>
        <p:spPr bwMode="auto">
          <a:xfrm>
            <a:off x="441325" y="757238"/>
            <a:ext cx="46085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a:latin typeface="微軟正黑體" panose="020B0604030504040204" pitchFamily="34" charset="-120"/>
                <a:ea typeface="微軟正黑體" panose="020B0604030504040204" pitchFamily="34" charset="-120"/>
              </a:rPr>
              <a:t>點選期刊圖像即可進入當期期刊文章列表</a:t>
            </a:r>
            <a:endParaRPr lang="en-US" altLang="zh-TW" sz="1400">
              <a:latin typeface="微軟正黑體" panose="020B0604030504040204" pitchFamily="34" charset="-120"/>
              <a:ea typeface="微軟正黑體" panose="020B0604030504040204" pitchFamily="34" charset="-120"/>
            </a:endParaRPr>
          </a:p>
        </p:txBody>
      </p:sp>
      <p:sp>
        <p:nvSpPr>
          <p:cNvPr id="40969" name="內容版面配置區 2"/>
          <p:cNvSpPr txBox="1">
            <a:spLocks/>
          </p:cNvSpPr>
          <p:nvPr/>
        </p:nvSpPr>
        <p:spPr bwMode="auto">
          <a:xfrm>
            <a:off x="441325" y="1196975"/>
            <a:ext cx="460851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右方列出焦點文章，可直接點選有興趣之文章即可瀏覽完整</a:t>
            </a:r>
            <a:r>
              <a:rPr lang="en-US" altLang="zh-TW" sz="1400" dirty="0">
                <a:latin typeface="微軟正黑體" panose="020B0604030504040204" pitchFamily="34" charset="-120"/>
                <a:ea typeface="微軟正黑體" panose="020B0604030504040204" pitchFamily="34" charset="-120"/>
              </a:rPr>
              <a:t>PDF</a:t>
            </a:r>
            <a:r>
              <a:rPr lang="zh-TW" altLang="en-US" sz="1400" dirty="0">
                <a:latin typeface="微軟正黑體" panose="020B0604030504040204" pitchFamily="34" charset="-120"/>
                <a:ea typeface="微軟正黑體" panose="020B0604030504040204" pitchFamily="34" charset="-120"/>
              </a:rPr>
              <a:t>之文章內容</a:t>
            </a:r>
            <a:endParaRPr lang="en-US" altLang="zh-TW" sz="1400" dirty="0">
              <a:latin typeface="微軟正黑體" panose="020B0604030504040204" pitchFamily="34" charset="-120"/>
              <a:ea typeface="微軟正黑體" panose="020B0604030504040204" pitchFamily="34" charset="-120"/>
            </a:endParaRPr>
          </a:p>
        </p:txBody>
      </p:sp>
      <p:grpSp>
        <p:nvGrpSpPr>
          <p:cNvPr id="40970" name="群組 46"/>
          <p:cNvGrpSpPr>
            <a:grpSpLocks/>
          </p:cNvGrpSpPr>
          <p:nvPr/>
        </p:nvGrpSpPr>
        <p:grpSpPr bwMode="auto">
          <a:xfrm>
            <a:off x="7072313" y="287338"/>
            <a:ext cx="1741487" cy="1562100"/>
            <a:chOff x="4108595" y="4134784"/>
            <a:chExt cx="2209978" cy="2066019"/>
          </a:xfrm>
        </p:grpSpPr>
        <p:sp>
          <p:nvSpPr>
            <p:cNvPr id="40976" name="文字方塊 47"/>
            <p:cNvSpPr txBox="1">
              <a:spLocks noChangeArrowheads="1"/>
            </p:cNvSpPr>
            <p:nvPr/>
          </p:nvSpPr>
          <p:spPr bwMode="auto">
            <a:xfrm>
              <a:off x="4108595" y="4134784"/>
              <a:ext cx="432049" cy="61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49" name="矩形 48"/>
            <p:cNvSpPr/>
            <p:nvPr/>
          </p:nvSpPr>
          <p:spPr>
            <a:xfrm>
              <a:off x="4235512" y="4684883"/>
              <a:ext cx="2083061" cy="1515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5220072" y="425975"/>
            <a:ext cx="1895103" cy="2110850"/>
            <a:chOff x="5220072" y="425975"/>
            <a:chExt cx="1895103" cy="2110850"/>
          </a:xfrm>
        </p:grpSpPr>
        <p:sp>
          <p:nvSpPr>
            <p:cNvPr id="50" name="矩形 49"/>
            <p:cNvSpPr/>
            <p:nvPr/>
          </p:nvSpPr>
          <p:spPr>
            <a:xfrm>
              <a:off x="5656263" y="657225"/>
              <a:ext cx="1458912" cy="187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0975" name="文字方塊 53"/>
            <p:cNvSpPr txBox="1">
              <a:spLocks noChangeArrowheads="1"/>
            </p:cNvSpPr>
            <p:nvPr/>
          </p:nvSpPr>
          <p:spPr bwMode="auto">
            <a:xfrm>
              <a:off x="5220072" y="425975"/>
              <a:ext cx="308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pic>
        <p:nvPicPr>
          <p:cNvPr id="40973" name="Picture 5" descr="滑鼠游标,点击,图标高清图库素材免费下载(图片编号:7429071)-六图网"/>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93870">
            <a:off x="8523288" y="966788"/>
            <a:ext cx="2698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5" descr="滑鼠游标,点击,图标高清图库素材免费下载(图片编号:7429071)-六图网"/>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806130">
            <a:off x="6847195" y="2166996"/>
            <a:ext cx="291686" cy="41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群組 3"/>
          <p:cNvGrpSpPr/>
          <p:nvPr/>
        </p:nvGrpSpPr>
        <p:grpSpPr>
          <a:xfrm>
            <a:off x="441325" y="1959563"/>
            <a:ext cx="3835400" cy="2871788"/>
            <a:chOff x="441325" y="1959563"/>
            <a:chExt cx="3835400" cy="2871788"/>
          </a:xfrm>
        </p:grpSpPr>
        <p:pic>
          <p:nvPicPr>
            <p:cNvPr id="40966"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1325" y="1959563"/>
              <a:ext cx="3835400" cy="2871788"/>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
          <p:nvSpPr>
            <p:cNvPr id="25" name="圓角矩形圖說文字 24"/>
            <p:cNvSpPr/>
            <p:nvPr/>
          </p:nvSpPr>
          <p:spPr>
            <a:xfrm>
              <a:off x="2406200" y="2283718"/>
              <a:ext cx="1373711" cy="338832"/>
            </a:xfrm>
            <a:prstGeom prst="wedgeRoundRectCallout">
              <a:avLst>
                <a:gd name="adj1" fmla="val -57102"/>
                <a:gd name="adj2" fmla="val 56065"/>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當</a:t>
              </a:r>
              <a:r>
                <a:rPr lang="zh-TW" altLang="en-US" sz="1400" dirty="0" smtClean="0">
                  <a:solidFill>
                    <a:schemeClr val="tx1"/>
                  </a:solidFill>
                  <a:latin typeface="微軟正黑體" panose="020B0604030504040204" pitchFamily="34" charset="-120"/>
                  <a:ea typeface="微軟正黑體" panose="020B0604030504040204" pitchFamily="34" charset="-120"/>
                </a:rPr>
                <a:t>期文章列表</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grpSp>
      <p:grpSp>
        <p:nvGrpSpPr>
          <p:cNvPr id="5" name="群組 4"/>
          <p:cNvGrpSpPr/>
          <p:nvPr/>
        </p:nvGrpSpPr>
        <p:grpSpPr>
          <a:xfrm>
            <a:off x="4604557" y="1679520"/>
            <a:ext cx="4209242" cy="3320083"/>
            <a:chOff x="4604557" y="1679520"/>
            <a:chExt cx="4209242" cy="3320083"/>
          </a:xfrm>
        </p:grpSpPr>
        <p:pic>
          <p:nvPicPr>
            <p:cNvPr id="40965"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04557" y="1679520"/>
              <a:ext cx="3799235" cy="3320083"/>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
          <p:nvSpPr>
            <p:cNvPr id="26" name="圓角矩形圖說文字 25"/>
            <p:cNvSpPr/>
            <p:nvPr/>
          </p:nvSpPr>
          <p:spPr>
            <a:xfrm>
              <a:off x="7496054" y="2232918"/>
              <a:ext cx="1317745" cy="338832"/>
            </a:xfrm>
            <a:prstGeom prst="wedgeRoundRectCallout">
              <a:avLst>
                <a:gd name="adj1" fmla="val -33285"/>
                <a:gd name="adj2" fmla="val 113010"/>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完整文章</a:t>
              </a:r>
              <a:r>
                <a:rPr lang="en-US" altLang="zh-TW" sz="1400" dirty="0" smtClean="0">
                  <a:solidFill>
                    <a:schemeClr val="tx1"/>
                  </a:solidFill>
                  <a:latin typeface="微軟正黑體" panose="020B0604030504040204" pitchFamily="34" charset="-120"/>
                  <a:ea typeface="微軟正黑體" panose="020B0604030504040204" pitchFamily="34" charset="-120"/>
                </a:rPr>
                <a:t>PDF</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0974"/>
                                        </p:tgtEl>
                                        <p:attrNameLst>
                                          <p:attrName>style.visibility</p:attrName>
                                        </p:attrNameLst>
                                      </p:cBhvr>
                                      <p:to>
                                        <p:strVal val="visible"/>
                                      </p:to>
                                    </p:set>
                                    <p:animEffect transition="in" filter="fade">
                                      <p:cBhvr>
                                        <p:cTn id="15" dur="500"/>
                                        <p:tgtEl>
                                          <p:spTgt spid="40974"/>
                                        </p:tgtEl>
                                      </p:cBhvr>
                                    </p:animEffect>
                                    <p:anim calcmode="lin" valueType="num">
                                      <p:cBhvr>
                                        <p:cTn id="16" dur="500" fill="hold"/>
                                        <p:tgtEl>
                                          <p:spTgt spid="40974"/>
                                        </p:tgtEl>
                                        <p:attrNameLst>
                                          <p:attrName>ppt_x</p:attrName>
                                        </p:attrNameLst>
                                      </p:cBhvr>
                                      <p:tavLst>
                                        <p:tav tm="0">
                                          <p:val>
                                            <p:strVal val="#ppt_x"/>
                                          </p:val>
                                        </p:tav>
                                        <p:tav tm="100000">
                                          <p:val>
                                            <p:strVal val="#ppt_x"/>
                                          </p:val>
                                        </p:tav>
                                      </p:tavLst>
                                    </p:anim>
                                    <p:anim calcmode="lin" valueType="num">
                                      <p:cBhvr>
                                        <p:cTn id="17" dur="500" fill="hold"/>
                                        <p:tgtEl>
                                          <p:spTgt spid="40974"/>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6" presetClass="emph" presetSubtype="0" repeatCount="2000" fill="hold" nodeType="afterEffect">
                                  <p:stCondLst>
                                    <p:cond delay="0"/>
                                  </p:stCondLst>
                                  <p:childTnLst>
                                    <p:animEffect transition="out" filter="fade">
                                      <p:cBhvr>
                                        <p:cTn id="20" dur="500" tmFilter="0, 0; .2, .5; .8, .5; 1, 0"/>
                                        <p:tgtEl>
                                          <p:spTgt spid="40974"/>
                                        </p:tgtEl>
                                      </p:cBhvr>
                                    </p:animEffect>
                                    <p:animScale>
                                      <p:cBhvr>
                                        <p:cTn id="21" dur="250" autoRev="1" fill="hold"/>
                                        <p:tgtEl>
                                          <p:spTgt spid="40974"/>
                                        </p:tgtEl>
                                      </p:cBhvr>
                                      <p:by x="105000" y="105000"/>
                                    </p:animScale>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0969"/>
                                        </p:tgtEl>
                                        <p:attrNameLst>
                                          <p:attrName>style.visibility</p:attrName>
                                        </p:attrNameLst>
                                      </p:cBhvr>
                                      <p:to>
                                        <p:strVal val="visible"/>
                                      </p:to>
                                    </p:set>
                                    <p:animEffect transition="in" filter="wipe(left)">
                                      <p:cBhvr>
                                        <p:cTn id="30" dur="500"/>
                                        <p:tgtEl>
                                          <p:spTgt spid="40969"/>
                                        </p:tgtEl>
                                      </p:cBhvr>
                                    </p:animEffect>
                                  </p:childTnLst>
                                </p:cTn>
                              </p:par>
                              <p:par>
                                <p:cTn id="31" presetID="10" presetClass="exit" presetSubtype="0" fill="hold" nodeType="withEffect">
                                  <p:stCondLst>
                                    <p:cond delay="0"/>
                                  </p:stCondLst>
                                  <p:childTnLst>
                                    <p:animEffect transition="out" filter="fade">
                                      <p:cBhvr>
                                        <p:cTn id="32" dur="250"/>
                                        <p:tgtEl>
                                          <p:spTgt spid="2"/>
                                        </p:tgtEl>
                                      </p:cBhvr>
                                    </p:animEffect>
                                    <p:set>
                                      <p:cBhvr>
                                        <p:cTn id="33" dur="1" fill="hold">
                                          <p:stCondLst>
                                            <p:cond delay="249"/>
                                          </p:stCondLst>
                                        </p:cTn>
                                        <p:tgtEl>
                                          <p:spTgt spid="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50"/>
                                        <p:tgtEl>
                                          <p:spTgt spid="40974"/>
                                        </p:tgtEl>
                                      </p:cBhvr>
                                    </p:animEffect>
                                    <p:set>
                                      <p:cBhvr>
                                        <p:cTn id="36" dur="1" fill="hold">
                                          <p:stCondLst>
                                            <p:cond delay="249"/>
                                          </p:stCondLst>
                                        </p:cTn>
                                        <p:tgtEl>
                                          <p:spTgt spid="40974"/>
                                        </p:tgtEl>
                                        <p:attrNameLst>
                                          <p:attrName>style.visibility</p:attrName>
                                        </p:attrNameLst>
                                      </p:cBhvr>
                                      <p:to>
                                        <p:strVal val="hidden"/>
                                      </p:to>
                                    </p:set>
                                  </p:childTnLst>
                                </p:cTn>
                              </p:par>
                              <p:par>
                                <p:cTn id="37" presetID="42" presetClass="entr" presetSubtype="0" fill="hold" nodeType="withEffect">
                                  <p:stCondLst>
                                    <p:cond delay="0"/>
                                  </p:stCondLst>
                                  <p:childTnLst>
                                    <p:set>
                                      <p:cBhvr>
                                        <p:cTn id="38" dur="1" fill="hold">
                                          <p:stCondLst>
                                            <p:cond delay="0"/>
                                          </p:stCondLst>
                                        </p:cTn>
                                        <p:tgtEl>
                                          <p:spTgt spid="40970"/>
                                        </p:tgtEl>
                                        <p:attrNameLst>
                                          <p:attrName>style.visibility</p:attrName>
                                        </p:attrNameLst>
                                      </p:cBhvr>
                                      <p:to>
                                        <p:strVal val="visible"/>
                                      </p:to>
                                    </p:set>
                                    <p:animEffect transition="in" filter="fade">
                                      <p:cBhvr>
                                        <p:cTn id="39" dur="500"/>
                                        <p:tgtEl>
                                          <p:spTgt spid="40970"/>
                                        </p:tgtEl>
                                      </p:cBhvr>
                                    </p:animEffect>
                                    <p:anim calcmode="lin" valueType="num">
                                      <p:cBhvr>
                                        <p:cTn id="40" dur="500" fill="hold"/>
                                        <p:tgtEl>
                                          <p:spTgt spid="40970"/>
                                        </p:tgtEl>
                                        <p:attrNameLst>
                                          <p:attrName>ppt_x</p:attrName>
                                        </p:attrNameLst>
                                      </p:cBhvr>
                                      <p:tavLst>
                                        <p:tav tm="0">
                                          <p:val>
                                            <p:strVal val="#ppt_x"/>
                                          </p:val>
                                        </p:tav>
                                        <p:tav tm="100000">
                                          <p:val>
                                            <p:strVal val="#ppt_x"/>
                                          </p:val>
                                        </p:tav>
                                      </p:tavLst>
                                    </p:anim>
                                    <p:anim calcmode="lin" valueType="num">
                                      <p:cBhvr>
                                        <p:cTn id="41" dur="500" fill="hold"/>
                                        <p:tgtEl>
                                          <p:spTgt spid="4097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0973"/>
                                        </p:tgtEl>
                                        <p:attrNameLst>
                                          <p:attrName>style.visibility</p:attrName>
                                        </p:attrNameLst>
                                      </p:cBhvr>
                                      <p:to>
                                        <p:strVal val="visible"/>
                                      </p:to>
                                    </p:set>
                                    <p:animEffect transition="in" filter="fade">
                                      <p:cBhvr>
                                        <p:cTn id="44" dur="500"/>
                                        <p:tgtEl>
                                          <p:spTgt spid="40973"/>
                                        </p:tgtEl>
                                      </p:cBhvr>
                                    </p:animEffect>
                                    <p:anim calcmode="lin" valueType="num">
                                      <p:cBhvr>
                                        <p:cTn id="45" dur="500" fill="hold"/>
                                        <p:tgtEl>
                                          <p:spTgt spid="40973"/>
                                        </p:tgtEl>
                                        <p:attrNameLst>
                                          <p:attrName>ppt_x</p:attrName>
                                        </p:attrNameLst>
                                      </p:cBhvr>
                                      <p:tavLst>
                                        <p:tav tm="0">
                                          <p:val>
                                            <p:strVal val="#ppt_x"/>
                                          </p:val>
                                        </p:tav>
                                        <p:tav tm="100000">
                                          <p:val>
                                            <p:strVal val="#ppt_x"/>
                                          </p:val>
                                        </p:tav>
                                      </p:tavLst>
                                    </p:anim>
                                    <p:anim calcmode="lin" valueType="num">
                                      <p:cBhvr>
                                        <p:cTn id="46" dur="500" fill="hold"/>
                                        <p:tgtEl>
                                          <p:spTgt spid="40973"/>
                                        </p:tgtEl>
                                        <p:attrNameLst>
                                          <p:attrName>ppt_y</p:attrName>
                                        </p:attrNameLst>
                                      </p:cBhvr>
                                      <p:tavLst>
                                        <p:tav tm="0">
                                          <p:val>
                                            <p:strVal val="#ppt_y+.1"/>
                                          </p:val>
                                        </p:tav>
                                        <p:tav tm="100000">
                                          <p:val>
                                            <p:strVal val="#ppt_y"/>
                                          </p:val>
                                        </p:tav>
                                      </p:tavLst>
                                    </p:anim>
                                  </p:childTnLst>
                                </p:cTn>
                              </p:par>
                            </p:childTnLst>
                          </p:cTn>
                        </p:par>
                        <p:par>
                          <p:cTn id="47" fill="hold">
                            <p:stCondLst>
                              <p:cond delay="500"/>
                            </p:stCondLst>
                            <p:childTnLst>
                              <p:par>
                                <p:cTn id="48" presetID="26" presetClass="emph" presetSubtype="0" repeatCount="2000" fill="hold" nodeType="afterEffect">
                                  <p:stCondLst>
                                    <p:cond delay="0"/>
                                  </p:stCondLst>
                                  <p:childTnLst>
                                    <p:animEffect transition="out" filter="fade">
                                      <p:cBhvr>
                                        <p:cTn id="49" dur="500" tmFilter="0, 0; .2, .5; .8, .5; 1, 0"/>
                                        <p:tgtEl>
                                          <p:spTgt spid="40973"/>
                                        </p:tgtEl>
                                      </p:cBhvr>
                                    </p:animEffect>
                                    <p:animScale>
                                      <p:cBhvr>
                                        <p:cTn id="50" dur="250" autoRev="1" fill="hold"/>
                                        <p:tgtEl>
                                          <p:spTgt spid="40973"/>
                                        </p:tgtEl>
                                      </p:cBhvr>
                                      <p:by x="105000" y="105000"/>
                                    </p:animScale>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09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3011" name="标题 2"/>
          <p:cNvSpPr txBox="1">
            <a:spLocks/>
          </p:cNvSpPr>
          <p:nvPr/>
        </p:nvSpPr>
        <p:spPr bwMode="auto">
          <a:xfrm>
            <a:off x="450849" y="274638"/>
            <a:ext cx="4123531"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a:solidFill>
                  <a:srgbClr val="C51729"/>
                </a:solidFill>
                <a:latin typeface="微軟正黑體" panose="020B0604030504040204" pitchFamily="34" charset="-120"/>
                <a:ea typeface="微軟正黑體" panose="020B0604030504040204" pitchFamily="34" charset="-120"/>
              </a:rPr>
              <a:t>資料庫首頁</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完整文章</a:t>
            </a:r>
            <a:r>
              <a:rPr lang="en-US" altLang="zh-TW" sz="2000" b="1" dirty="0" smtClean="0">
                <a:solidFill>
                  <a:srgbClr val="C51729"/>
                </a:solidFill>
                <a:latin typeface="微軟正黑體" panose="020B0604030504040204" pitchFamily="34" charset="-120"/>
                <a:ea typeface="微軟正黑體" panose="020B0604030504040204" pitchFamily="34" charset="-120"/>
              </a:rPr>
              <a:t>PDF</a:t>
            </a:r>
            <a:r>
              <a:rPr lang="zh-TW" altLang="en-US" sz="2000" b="1" dirty="0" smtClean="0">
                <a:solidFill>
                  <a:srgbClr val="C51729"/>
                </a:solidFill>
                <a:latin typeface="微軟正黑體" panose="020B0604030504040204" pitchFamily="34" charset="-120"/>
                <a:ea typeface="微軟正黑體" panose="020B0604030504040204" pitchFamily="34" charset="-120"/>
              </a:rPr>
              <a:t>工具列</a:t>
            </a:r>
            <a:endParaRPr lang="zh-TW"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23" name="內容版面配置區 2"/>
          <p:cNvSpPr txBox="1">
            <a:spLocks/>
          </p:cNvSpPr>
          <p:nvPr/>
        </p:nvSpPr>
        <p:spPr bwMode="auto">
          <a:xfrm>
            <a:off x="465138" y="771525"/>
            <a:ext cx="61515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a:latin typeface="微軟正黑體" panose="020B0604030504040204" pitchFamily="34" charset="-120"/>
                <a:ea typeface="微軟正黑體" panose="020B0604030504040204" pitchFamily="34" charset="-120"/>
              </a:rPr>
              <a:t>完整文章內容</a:t>
            </a:r>
            <a:r>
              <a:rPr lang="en-US" altLang="zh-TW" sz="1400">
                <a:latin typeface="微軟正黑體" panose="020B0604030504040204" pitchFamily="34" charset="-120"/>
                <a:ea typeface="微軟正黑體" panose="020B0604030504040204" pitchFamily="34" charset="-120"/>
              </a:rPr>
              <a:t>PDF</a:t>
            </a:r>
            <a:r>
              <a:rPr lang="zh-TW" altLang="en-US" sz="1400">
                <a:latin typeface="微軟正黑體" panose="020B0604030504040204" pitchFamily="34" charset="-120"/>
                <a:ea typeface="微軟正黑體" panose="020B0604030504040204" pitchFamily="34" charset="-120"/>
              </a:rPr>
              <a:t>新增工具列</a:t>
            </a:r>
            <a:endParaRPr lang="en-US" altLang="zh-TW" sz="1400">
              <a:latin typeface="微軟正黑體" panose="020B0604030504040204" pitchFamily="34" charset="-120"/>
              <a:ea typeface="微軟正黑體" panose="020B0604030504040204" pitchFamily="34" charset="-120"/>
            </a:endParaRPr>
          </a:p>
        </p:txBody>
      </p:sp>
      <p:pic>
        <p:nvPicPr>
          <p:cNvPr id="4301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5536" y="1963065"/>
            <a:ext cx="6858000" cy="3056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015" name="群組 24"/>
          <p:cNvGrpSpPr>
            <a:grpSpLocks/>
          </p:cNvGrpSpPr>
          <p:nvPr/>
        </p:nvGrpSpPr>
        <p:grpSpPr bwMode="auto">
          <a:xfrm>
            <a:off x="476499" y="2307552"/>
            <a:ext cx="6696075" cy="684213"/>
            <a:chOff x="107504" y="2947984"/>
            <a:chExt cx="8928992" cy="913064"/>
          </a:xfrm>
        </p:grpSpPr>
        <p:sp>
          <p:nvSpPr>
            <p:cNvPr id="26" name="矩形 25"/>
            <p:cNvSpPr/>
            <p:nvPr/>
          </p:nvSpPr>
          <p:spPr>
            <a:xfrm>
              <a:off x="107504" y="3469129"/>
              <a:ext cx="8928992" cy="391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30" name="文字方塊 26"/>
            <p:cNvSpPr txBox="1">
              <a:spLocks noChangeArrowheads="1"/>
            </p:cNvSpPr>
            <p:nvPr/>
          </p:nvSpPr>
          <p:spPr bwMode="auto">
            <a:xfrm>
              <a:off x="8604448" y="2947984"/>
              <a:ext cx="3804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
        <p:nvSpPr>
          <p:cNvPr id="28" name="內容版面配置區 2"/>
          <p:cNvSpPr txBox="1">
            <a:spLocks/>
          </p:cNvSpPr>
          <p:nvPr/>
        </p:nvSpPr>
        <p:spPr bwMode="auto">
          <a:xfrm>
            <a:off x="468313" y="1089025"/>
            <a:ext cx="6172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a:latin typeface="微軟正黑體" panose="020B0604030504040204" pitchFamily="34" charset="-120"/>
                <a:ea typeface="微軟正黑體" panose="020B0604030504040204" pitchFamily="34" charset="-120"/>
              </a:rPr>
              <a:t>在文件中尋找：可於</a:t>
            </a:r>
            <a:r>
              <a:rPr lang="en-US" altLang="zh-TW" sz="1400">
                <a:latin typeface="微軟正黑體" panose="020B0604030504040204" pitchFamily="34" charset="-120"/>
                <a:ea typeface="微軟正黑體" panose="020B0604030504040204" pitchFamily="34" charset="-120"/>
              </a:rPr>
              <a:t>PDF</a:t>
            </a:r>
            <a:r>
              <a:rPr lang="zh-TW" altLang="en-US" sz="1400">
                <a:latin typeface="微軟正黑體" panose="020B0604030504040204" pitchFamily="34" charset="-120"/>
                <a:ea typeface="微軟正黑體" panose="020B0604030504040204" pitchFamily="34" charset="-120"/>
              </a:rPr>
              <a:t>文章中尋找關鍵字</a:t>
            </a:r>
            <a:endParaRPr lang="en-US" altLang="zh-TW" sz="1400">
              <a:latin typeface="微軟正黑體" panose="020B0604030504040204" pitchFamily="34" charset="-120"/>
              <a:ea typeface="微軟正黑體" panose="020B0604030504040204" pitchFamily="34" charset="-120"/>
            </a:endParaRPr>
          </a:p>
        </p:txBody>
      </p:sp>
      <p:grpSp>
        <p:nvGrpSpPr>
          <p:cNvPr id="43017" name="群組 28"/>
          <p:cNvGrpSpPr>
            <a:grpSpLocks/>
          </p:cNvGrpSpPr>
          <p:nvPr/>
        </p:nvGrpSpPr>
        <p:grpSpPr bwMode="auto">
          <a:xfrm>
            <a:off x="854324" y="2341309"/>
            <a:ext cx="285750" cy="625055"/>
            <a:chOff x="504439" y="1722326"/>
            <a:chExt cx="380405" cy="834828"/>
          </a:xfrm>
        </p:grpSpPr>
        <p:sp>
          <p:nvSpPr>
            <p:cNvPr id="36" name="矩形 35"/>
            <p:cNvSpPr/>
            <p:nvPr/>
          </p:nvSpPr>
          <p:spPr>
            <a:xfrm>
              <a:off x="504439" y="2234872"/>
              <a:ext cx="359271" cy="3222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28" name="文字方塊 39"/>
            <p:cNvSpPr txBox="1">
              <a:spLocks noChangeArrowheads="1"/>
            </p:cNvSpPr>
            <p:nvPr/>
          </p:nvSpPr>
          <p:spPr bwMode="auto">
            <a:xfrm>
              <a:off x="504439" y="1722326"/>
              <a:ext cx="380405"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
        <p:nvSpPr>
          <p:cNvPr id="41" name="內容版面配置區 2"/>
          <p:cNvSpPr txBox="1">
            <a:spLocks/>
          </p:cNvSpPr>
          <p:nvPr/>
        </p:nvSpPr>
        <p:spPr bwMode="auto">
          <a:xfrm>
            <a:off x="465138" y="1430338"/>
            <a:ext cx="61722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a:latin typeface="微軟正黑體" panose="020B0604030504040204" pitchFamily="34" charset="-120"/>
                <a:ea typeface="微軟正黑體" panose="020B0604030504040204" pitchFamily="34" charset="-120"/>
              </a:rPr>
              <a:t>切換至簡報模式：可全螢幕瀏覽完整</a:t>
            </a:r>
            <a:r>
              <a:rPr lang="en-US" altLang="zh-TW" sz="1400">
                <a:latin typeface="微軟正黑體" panose="020B0604030504040204" pitchFamily="34" charset="-120"/>
                <a:ea typeface="微軟正黑體" panose="020B0604030504040204" pitchFamily="34" charset="-120"/>
              </a:rPr>
              <a:t>PDF</a:t>
            </a:r>
            <a:r>
              <a:rPr lang="zh-TW" altLang="en-US" sz="1400">
                <a:latin typeface="微軟正黑體" panose="020B0604030504040204" pitchFamily="34" charset="-120"/>
                <a:ea typeface="微軟正黑體" panose="020B0604030504040204" pitchFamily="34" charset="-120"/>
              </a:rPr>
              <a:t>文章</a:t>
            </a:r>
            <a:endParaRPr lang="en-US" altLang="zh-TW" sz="1400">
              <a:latin typeface="微軟正黑體" panose="020B0604030504040204" pitchFamily="34" charset="-120"/>
              <a:ea typeface="微軟正黑體" panose="020B0604030504040204" pitchFamily="34" charset="-120"/>
            </a:endParaRPr>
          </a:p>
        </p:txBody>
      </p:sp>
      <p:sp>
        <p:nvSpPr>
          <p:cNvPr id="42" name="內容版面配置區 2"/>
          <p:cNvSpPr txBox="1">
            <a:spLocks/>
          </p:cNvSpPr>
          <p:nvPr/>
        </p:nvSpPr>
        <p:spPr bwMode="auto">
          <a:xfrm>
            <a:off x="455613" y="1770063"/>
            <a:ext cx="6172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4"/>
            </a:pPr>
            <a:r>
              <a:rPr lang="zh-TW" altLang="en-US" sz="1400">
                <a:latin typeface="微軟正黑體" panose="020B0604030504040204" pitchFamily="34" charset="-120"/>
                <a:ea typeface="微軟正黑體" panose="020B0604030504040204" pitchFamily="34" charset="-120"/>
              </a:rPr>
              <a:t>工具：更多跳頁、旋轉、捲動等功能</a:t>
            </a:r>
            <a:endParaRPr lang="en-US" altLang="zh-TW" sz="1400">
              <a:latin typeface="微軟正黑體" panose="020B0604030504040204" pitchFamily="34" charset="-120"/>
              <a:ea typeface="微軟正黑體" panose="020B0604030504040204" pitchFamily="34" charset="-120"/>
            </a:endParaRPr>
          </a:p>
        </p:txBody>
      </p:sp>
      <p:pic>
        <p:nvPicPr>
          <p:cNvPr id="4302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39099" y="2966365"/>
            <a:ext cx="106203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021" name="群組 55"/>
          <p:cNvGrpSpPr>
            <a:grpSpLocks/>
          </p:cNvGrpSpPr>
          <p:nvPr/>
        </p:nvGrpSpPr>
        <p:grpSpPr bwMode="auto">
          <a:xfrm>
            <a:off x="6640760" y="2341308"/>
            <a:ext cx="286808" cy="625057"/>
            <a:chOff x="504438" y="1722324"/>
            <a:chExt cx="381814" cy="834830"/>
          </a:xfrm>
        </p:grpSpPr>
        <p:sp>
          <p:nvSpPr>
            <p:cNvPr id="57" name="矩形 56"/>
            <p:cNvSpPr/>
            <p:nvPr/>
          </p:nvSpPr>
          <p:spPr>
            <a:xfrm>
              <a:off x="504438" y="2234872"/>
              <a:ext cx="359271" cy="3222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26" name="文字方塊 57"/>
            <p:cNvSpPr txBox="1">
              <a:spLocks noChangeArrowheads="1"/>
            </p:cNvSpPr>
            <p:nvPr/>
          </p:nvSpPr>
          <p:spPr bwMode="auto">
            <a:xfrm>
              <a:off x="505847" y="1722324"/>
              <a:ext cx="380405"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grpSp>
        <p:nvGrpSpPr>
          <p:cNvPr id="43022" name="群組 58"/>
          <p:cNvGrpSpPr>
            <a:grpSpLocks/>
          </p:cNvGrpSpPr>
          <p:nvPr/>
        </p:nvGrpSpPr>
        <p:grpSpPr bwMode="auto">
          <a:xfrm>
            <a:off x="6884177" y="2698077"/>
            <a:ext cx="397935" cy="718180"/>
            <a:chOff x="1641969" y="1895580"/>
            <a:chExt cx="530507" cy="957895"/>
          </a:xfrm>
        </p:grpSpPr>
        <p:sp>
          <p:nvSpPr>
            <p:cNvPr id="60" name="矩形 59"/>
            <p:cNvSpPr/>
            <p:nvPr/>
          </p:nvSpPr>
          <p:spPr>
            <a:xfrm>
              <a:off x="1641969" y="1895580"/>
              <a:ext cx="384473" cy="376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24" name="文字方塊 60"/>
            <p:cNvSpPr txBox="1">
              <a:spLocks noChangeArrowheads="1"/>
            </p:cNvSpPr>
            <p:nvPr/>
          </p:nvSpPr>
          <p:spPr bwMode="auto">
            <a:xfrm>
              <a:off x="1792071" y="2237922"/>
              <a:ext cx="3804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pic>
        <p:nvPicPr>
          <p:cNvPr id="43036" name="Picture 2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6386" y="2991765"/>
            <a:ext cx="3321760" cy="21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群組 2"/>
          <p:cNvGrpSpPr/>
          <p:nvPr/>
        </p:nvGrpSpPr>
        <p:grpSpPr>
          <a:xfrm>
            <a:off x="4860032" y="60917"/>
            <a:ext cx="4223644" cy="3655499"/>
            <a:chOff x="4860032" y="60917"/>
            <a:chExt cx="4223644" cy="3655499"/>
          </a:xfrm>
        </p:grpSpPr>
        <p:pic>
          <p:nvPicPr>
            <p:cNvPr id="43037" name="Picture 2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491163" y="60917"/>
              <a:ext cx="3592513" cy="365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圖說文字 1"/>
            <p:cNvSpPr/>
            <p:nvPr/>
          </p:nvSpPr>
          <p:spPr>
            <a:xfrm>
              <a:off x="4860032" y="452438"/>
              <a:ext cx="1179067" cy="391120"/>
            </a:xfrm>
            <a:prstGeom prst="wedgeRoundRectCallout">
              <a:avLst>
                <a:gd name="adj1" fmla="val 59583"/>
                <a:gd name="adj2" fmla="val -1846"/>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全螢幕模式</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42" presetClass="entr" presetSubtype="0" fill="hold" nodeType="withEffect">
                                  <p:stCondLst>
                                    <p:cond delay="0"/>
                                  </p:stCondLst>
                                  <p:childTnLst>
                                    <p:set>
                                      <p:cBhvr>
                                        <p:cTn id="9" dur="1" fill="hold">
                                          <p:stCondLst>
                                            <p:cond delay="0"/>
                                          </p:stCondLst>
                                        </p:cTn>
                                        <p:tgtEl>
                                          <p:spTgt spid="43015"/>
                                        </p:tgtEl>
                                        <p:attrNameLst>
                                          <p:attrName>style.visibility</p:attrName>
                                        </p:attrNameLst>
                                      </p:cBhvr>
                                      <p:to>
                                        <p:strVal val="visible"/>
                                      </p:to>
                                    </p:set>
                                    <p:animEffect transition="in" filter="fade">
                                      <p:cBhvr>
                                        <p:cTn id="10" dur="500"/>
                                        <p:tgtEl>
                                          <p:spTgt spid="43015"/>
                                        </p:tgtEl>
                                      </p:cBhvr>
                                    </p:animEffect>
                                    <p:anim calcmode="lin" valueType="num">
                                      <p:cBhvr>
                                        <p:cTn id="11" dur="500" fill="hold"/>
                                        <p:tgtEl>
                                          <p:spTgt spid="43015"/>
                                        </p:tgtEl>
                                        <p:attrNameLst>
                                          <p:attrName>ppt_x</p:attrName>
                                        </p:attrNameLst>
                                      </p:cBhvr>
                                      <p:tavLst>
                                        <p:tav tm="0">
                                          <p:val>
                                            <p:strVal val="#ppt_x"/>
                                          </p:val>
                                        </p:tav>
                                        <p:tav tm="100000">
                                          <p:val>
                                            <p:strVal val="#ppt_x"/>
                                          </p:val>
                                        </p:tav>
                                      </p:tavLst>
                                    </p:anim>
                                    <p:anim calcmode="lin" valueType="num">
                                      <p:cBhvr>
                                        <p:cTn id="12" dur="500" fill="hold"/>
                                        <p:tgtEl>
                                          <p:spTgt spid="430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par>
                                <p:cTn id="18" presetID="10" presetClass="exit" presetSubtype="0" fill="hold" nodeType="withEffect">
                                  <p:stCondLst>
                                    <p:cond delay="0"/>
                                  </p:stCondLst>
                                  <p:childTnLst>
                                    <p:animEffect transition="out" filter="fade">
                                      <p:cBhvr>
                                        <p:cTn id="19" dur="500"/>
                                        <p:tgtEl>
                                          <p:spTgt spid="43015"/>
                                        </p:tgtEl>
                                      </p:cBhvr>
                                    </p:animEffect>
                                    <p:set>
                                      <p:cBhvr>
                                        <p:cTn id="20" dur="1" fill="hold">
                                          <p:stCondLst>
                                            <p:cond delay="499"/>
                                          </p:stCondLst>
                                        </p:cTn>
                                        <p:tgtEl>
                                          <p:spTgt spid="43015"/>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43017"/>
                                        </p:tgtEl>
                                        <p:attrNameLst>
                                          <p:attrName>style.visibility</p:attrName>
                                        </p:attrNameLst>
                                      </p:cBhvr>
                                      <p:to>
                                        <p:strVal val="visible"/>
                                      </p:to>
                                    </p:set>
                                    <p:animEffect transition="in" filter="fade">
                                      <p:cBhvr>
                                        <p:cTn id="23" dur="500"/>
                                        <p:tgtEl>
                                          <p:spTgt spid="43017"/>
                                        </p:tgtEl>
                                      </p:cBhvr>
                                    </p:animEffect>
                                    <p:anim calcmode="lin" valueType="num">
                                      <p:cBhvr>
                                        <p:cTn id="24" dur="500" fill="hold"/>
                                        <p:tgtEl>
                                          <p:spTgt spid="43017"/>
                                        </p:tgtEl>
                                        <p:attrNameLst>
                                          <p:attrName>ppt_x</p:attrName>
                                        </p:attrNameLst>
                                      </p:cBhvr>
                                      <p:tavLst>
                                        <p:tav tm="0">
                                          <p:val>
                                            <p:strVal val="#ppt_x"/>
                                          </p:val>
                                        </p:tav>
                                        <p:tav tm="100000">
                                          <p:val>
                                            <p:strVal val="#ppt_x"/>
                                          </p:val>
                                        </p:tav>
                                      </p:tavLst>
                                    </p:anim>
                                    <p:anim calcmode="lin" valueType="num">
                                      <p:cBhvr>
                                        <p:cTn id="25" dur="500" fill="hold"/>
                                        <p:tgtEl>
                                          <p:spTgt spid="43017"/>
                                        </p:tgtEl>
                                        <p:attrNameLst>
                                          <p:attrName>ppt_y</p:attrName>
                                        </p:attrNameLst>
                                      </p:cBhvr>
                                      <p:tavLst>
                                        <p:tav tm="0">
                                          <p:val>
                                            <p:strVal val="#ppt_y+.1"/>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43036"/>
                                        </p:tgtEl>
                                        <p:attrNameLst>
                                          <p:attrName>style.visibility</p:attrName>
                                        </p:attrNameLst>
                                      </p:cBhvr>
                                      <p:to>
                                        <p:strVal val="visible"/>
                                      </p:to>
                                    </p:set>
                                    <p:animEffect transition="in" filter="wipe(left)">
                                      <p:cBhvr>
                                        <p:cTn id="28" dur="500"/>
                                        <p:tgtEl>
                                          <p:spTgt spid="430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par>
                                <p:cTn id="34" presetID="10" presetClass="exit" presetSubtype="0" fill="hold" nodeType="withEffect">
                                  <p:stCondLst>
                                    <p:cond delay="0"/>
                                  </p:stCondLst>
                                  <p:childTnLst>
                                    <p:animEffect transition="out" filter="fade">
                                      <p:cBhvr>
                                        <p:cTn id="35" dur="500"/>
                                        <p:tgtEl>
                                          <p:spTgt spid="43017"/>
                                        </p:tgtEl>
                                      </p:cBhvr>
                                    </p:animEffect>
                                    <p:set>
                                      <p:cBhvr>
                                        <p:cTn id="36" dur="1" fill="hold">
                                          <p:stCondLst>
                                            <p:cond delay="499"/>
                                          </p:stCondLst>
                                        </p:cTn>
                                        <p:tgtEl>
                                          <p:spTgt spid="43017"/>
                                        </p:tgtEl>
                                        <p:attrNameLst>
                                          <p:attrName>style.visibility</p:attrName>
                                        </p:attrNameLst>
                                      </p:cBhvr>
                                      <p:to>
                                        <p:strVal val="hidden"/>
                                      </p:to>
                                    </p:set>
                                  </p:childTnLst>
                                </p:cTn>
                              </p:par>
                              <p:par>
                                <p:cTn id="37" presetID="42" presetClass="entr" presetSubtype="0" fill="hold" nodeType="withEffect">
                                  <p:stCondLst>
                                    <p:cond delay="0"/>
                                  </p:stCondLst>
                                  <p:childTnLst>
                                    <p:set>
                                      <p:cBhvr>
                                        <p:cTn id="38" dur="1" fill="hold">
                                          <p:stCondLst>
                                            <p:cond delay="0"/>
                                          </p:stCondLst>
                                        </p:cTn>
                                        <p:tgtEl>
                                          <p:spTgt spid="43021"/>
                                        </p:tgtEl>
                                        <p:attrNameLst>
                                          <p:attrName>style.visibility</p:attrName>
                                        </p:attrNameLst>
                                      </p:cBhvr>
                                      <p:to>
                                        <p:strVal val="visible"/>
                                      </p:to>
                                    </p:set>
                                    <p:animEffect transition="in" filter="fade">
                                      <p:cBhvr>
                                        <p:cTn id="39" dur="500"/>
                                        <p:tgtEl>
                                          <p:spTgt spid="43021"/>
                                        </p:tgtEl>
                                      </p:cBhvr>
                                    </p:animEffect>
                                    <p:anim calcmode="lin" valueType="num">
                                      <p:cBhvr>
                                        <p:cTn id="40" dur="500" fill="hold"/>
                                        <p:tgtEl>
                                          <p:spTgt spid="43021"/>
                                        </p:tgtEl>
                                        <p:attrNameLst>
                                          <p:attrName>ppt_x</p:attrName>
                                        </p:attrNameLst>
                                      </p:cBhvr>
                                      <p:tavLst>
                                        <p:tav tm="0">
                                          <p:val>
                                            <p:strVal val="#ppt_x"/>
                                          </p:val>
                                        </p:tav>
                                        <p:tav tm="100000">
                                          <p:val>
                                            <p:strVal val="#ppt_x"/>
                                          </p:val>
                                        </p:tav>
                                      </p:tavLst>
                                    </p:anim>
                                    <p:anim calcmode="lin" valueType="num">
                                      <p:cBhvr>
                                        <p:cTn id="41" dur="500" fill="hold"/>
                                        <p:tgtEl>
                                          <p:spTgt spid="430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par>
                                <p:cTn id="52" presetID="10" presetClass="exit" presetSubtype="0" fill="hold" nodeType="withEffect">
                                  <p:stCondLst>
                                    <p:cond delay="0"/>
                                  </p:stCondLst>
                                  <p:childTnLst>
                                    <p:animEffect transition="out" filter="fade">
                                      <p:cBhvr>
                                        <p:cTn id="53" dur="250"/>
                                        <p:tgtEl>
                                          <p:spTgt spid="3"/>
                                        </p:tgtEl>
                                      </p:cBhvr>
                                    </p:animEffect>
                                    <p:set>
                                      <p:cBhvr>
                                        <p:cTn id="54" dur="1" fill="hold">
                                          <p:stCondLst>
                                            <p:cond delay="249"/>
                                          </p:stCondLst>
                                        </p:cTn>
                                        <p:tgtEl>
                                          <p:spTgt spid="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43021"/>
                                        </p:tgtEl>
                                      </p:cBhvr>
                                    </p:animEffect>
                                    <p:set>
                                      <p:cBhvr>
                                        <p:cTn id="57" dur="1" fill="hold">
                                          <p:stCondLst>
                                            <p:cond delay="499"/>
                                          </p:stCondLst>
                                        </p:cTn>
                                        <p:tgtEl>
                                          <p:spTgt spid="43021"/>
                                        </p:tgtEl>
                                        <p:attrNameLst>
                                          <p:attrName>style.visibility</p:attrName>
                                        </p:attrNameLst>
                                      </p:cBhvr>
                                      <p:to>
                                        <p:strVal val="hidden"/>
                                      </p:to>
                                    </p:set>
                                  </p:childTnLst>
                                </p:cTn>
                              </p:par>
                              <p:par>
                                <p:cTn id="58" presetID="42" presetClass="entr" presetSubtype="0" fill="hold" nodeType="withEffect">
                                  <p:stCondLst>
                                    <p:cond delay="0"/>
                                  </p:stCondLst>
                                  <p:childTnLst>
                                    <p:set>
                                      <p:cBhvr>
                                        <p:cTn id="59" dur="1" fill="hold">
                                          <p:stCondLst>
                                            <p:cond delay="0"/>
                                          </p:stCondLst>
                                        </p:cTn>
                                        <p:tgtEl>
                                          <p:spTgt spid="43022"/>
                                        </p:tgtEl>
                                        <p:attrNameLst>
                                          <p:attrName>style.visibility</p:attrName>
                                        </p:attrNameLst>
                                      </p:cBhvr>
                                      <p:to>
                                        <p:strVal val="visible"/>
                                      </p:to>
                                    </p:set>
                                    <p:animEffect transition="in" filter="fade">
                                      <p:cBhvr>
                                        <p:cTn id="60" dur="500"/>
                                        <p:tgtEl>
                                          <p:spTgt spid="43022"/>
                                        </p:tgtEl>
                                      </p:cBhvr>
                                    </p:animEffect>
                                    <p:anim calcmode="lin" valueType="num">
                                      <p:cBhvr>
                                        <p:cTn id="61" dur="500" fill="hold"/>
                                        <p:tgtEl>
                                          <p:spTgt spid="43022"/>
                                        </p:tgtEl>
                                        <p:attrNameLst>
                                          <p:attrName>ppt_x</p:attrName>
                                        </p:attrNameLst>
                                      </p:cBhvr>
                                      <p:tavLst>
                                        <p:tav tm="0">
                                          <p:val>
                                            <p:strVal val="#ppt_x"/>
                                          </p:val>
                                        </p:tav>
                                        <p:tav tm="100000">
                                          <p:val>
                                            <p:strVal val="#ppt_x"/>
                                          </p:val>
                                        </p:tav>
                                      </p:tavLst>
                                    </p:anim>
                                    <p:anim calcmode="lin" valueType="num">
                                      <p:cBhvr>
                                        <p:cTn id="62" dur="500" fill="hold"/>
                                        <p:tgtEl>
                                          <p:spTgt spid="43022"/>
                                        </p:tgtEl>
                                        <p:attrNameLst>
                                          <p:attrName>ppt_y</p:attrName>
                                        </p:attrNameLst>
                                      </p:cBhvr>
                                      <p:tavLst>
                                        <p:tav tm="0">
                                          <p:val>
                                            <p:strVal val="#ppt_y+.1"/>
                                          </p:val>
                                        </p:tav>
                                        <p:tav tm="100000">
                                          <p:val>
                                            <p:strVal val="#ppt_y"/>
                                          </p:val>
                                        </p:tav>
                                      </p:tavLst>
                                    </p:anim>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43020"/>
                                        </p:tgtEl>
                                        <p:attrNameLst>
                                          <p:attrName>style.visibility</p:attrName>
                                        </p:attrNameLst>
                                      </p:cBhvr>
                                      <p:to>
                                        <p:strVal val="visible"/>
                                      </p:to>
                                    </p:set>
                                    <p:animEffect transition="in" filter="wipe(up)">
                                      <p:cBhvr>
                                        <p:cTn id="66"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60"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5061"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熱門文章</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39" name="內容版面配置區 2"/>
          <p:cNvSpPr txBox="1">
            <a:spLocks/>
          </p:cNvSpPr>
          <p:nvPr/>
        </p:nvSpPr>
        <p:spPr bwMode="auto">
          <a:xfrm>
            <a:off x="419100" y="771525"/>
            <a:ext cx="460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a:latin typeface="微軟正黑體" panose="020B0604030504040204" pitchFamily="34" charset="-120"/>
                <a:ea typeface="微軟正黑體" panose="020B0604030504040204" pitchFamily="34" charset="-120"/>
              </a:rPr>
              <a:t>瀏覽熱門文章之文章提要及影像，選擇欲閱讀之文章</a:t>
            </a:r>
            <a:endParaRPr lang="en-US" altLang="zh-TW" sz="1400">
              <a:latin typeface="微軟正黑體" panose="020B0604030504040204" pitchFamily="34" charset="-120"/>
              <a:ea typeface="微軟正黑體" panose="020B0604030504040204" pitchFamily="34" charset="-120"/>
            </a:endParaRPr>
          </a:p>
        </p:txBody>
      </p:sp>
      <p:sp>
        <p:nvSpPr>
          <p:cNvPr id="45064" name="內容版面配置區 2"/>
          <p:cNvSpPr txBox="1">
            <a:spLocks/>
          </p:cNvSpPr>
          <p:nvPr/>
        </p:nvSpPr>
        <p:spPr bwMode="auto">
          <a:xfrm>
            <a:off x="412750" y="1139825"/>
            <a:ext cx="4600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點選文章即可進入瀏覽完整文章</a:t>
            </a:r>
            <a:r>
              <a:rPr lang="en-US" altLang="zh-TW" sz="1400" dirty="0">
                <a:latin typeface="微軟正黑體" panose="020B0604030504040204" pitchFamily="34" charset="-120"/>
                <a:ea typeface="微軟正黑體" panose="020B0604030504040204" pitchFamily="34" charset="-120"/>
              </a:rPr>
              <a:t>PDF</a:t>
            </a:r>
            <a:r>
              <a:rPr lang="zh-TW" altLang="en-US" sz="1400" dirty="0">
                <a:latin typeface="微軟正黑體" panose="020B0604030504040204" pitchFamily="34" charset="-120"/>
                <a:ea typeface="微軟正黑體" panose="020B0604030504040204" pitchFamily="34" charset="-120"/>
              </a:rPr>
              <a:t>檔案</a:t>
            </a:r>
            <a:endParaRPr lang="en-US" altLang="zh-TW" sz="1400" dirty="0">
              <a:latin typeface="微軟正黑體" panose="020B0604030504040204" pitchFamily="34" charset="-120"/>
              <a:ea typeface="微軟正黑體" panose="020B0604030504040204" pitchFamily="34" charset="-120"/>
            </a:endParaRPr>
          </a:p>
        </p:txBody>
      </p:sp>
      <p:pic>
        <p:nvPicPr>
          <p:cNvPr id="4506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4663" y="2139950"/>
            <a:ext cx="6335712" cy="2855913"/>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45066" name="群組 44"/>
          <p:cNvGrpSpPr>
            <a:grpSpLocks/>
          </p:cNvGrpSpPr>
          <p:nvPr/>
        </p:nvGrpSpPr>
        <p:grpSpPr bwMode="auto">
          <a:xfrm>
            <a:off x="2439988" y="2284413"/>
            <a:ext cx="1311275" cy="461962"/>
            <a:chOff x="4235502" y="4355082"/>
            <a:chExt cx="1796985" cy="659525"/>
          </a:xfrm>
        </p:grpSpPr>
        <p:sp>
          <p:nvSpPr>
            <p:cNvPr id="45072" name="文字方塊 45"/>
            <p:cNvSpPr txBox="1">
              <a:spLocks noChangeArrowheads="1"/>
            </p:cNvSpPr>
            <p:nvPr/>
          </p:nvSpPr>
          <p:spPr bwMode="auto">
            <a:xfrm>
              <a:off x="5515520" y="4355082"/>
              <a:ext cx="516967" cy="6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4235502" y="4685978"/>
              <a:ext cx="1364055" cy="3014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781050" y="2287588"/>
            <a:ext cx="5354638" cy="892175"/>
            <a:chOff x="781050" y="2287588"/>
            <a:chExt cx="5354638" cy="892175"/>
          </a:xfrm>
        </p:grpSpPr>
        <p:grpSp>
          <p:nvGrpSpPr>
            <p:cNvPr id="45067" name="群組 47"/>
            <p:cNvGrpSpPr>
              <a:grpSpLocks/>
            </p:cNvGrpSpPr>
            <p:nvPr/>
          </p:nvGrpSpPr>
          <p:grpSpPr bwMode="auto">
            <a:xfrm>
              <a:off x="781050" y="2287588"/>
              <a:ext cx="1633538" cy="892175"/>
              <a:chOff x="755575" y="3202829"/>
              <a:chExt cx="2179011" cy="1190840"/>
            </a:xfrm>
          </p:grpSpPr>
          <p:sp>
            <p:nvSpPr>
              <p:cNvPr id="49" name="矩形 48"/>
              <p:cNvSpPr/>
              <p:nvPr/>
            </p:nvSpPr>
            <p:spPr>
              <a:xfrm>
                <a:off x="1265917" y="3425316"/>
                <a:ext cx="1668669" cy="9683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5071" name="文字方塊 49"/>
              <p:cNvSpPr txBox="1">
                <a:spLocks noChangeArrowheads="1"/>
              </p:cNvSpPr>
              <p:nvPr/>
            </p:nvSpPr>
            <p:spPr bwMode="auto">
              <a:xfrm>
                <a:off x="755575" y="3202829"/>
                <a:ext cx="5096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a:solidFill>
                    <a:srgbClr val="FF0000"/>
                  </a:solidFill>
                  <a:latin typeface="微軟正黑體" panose="020B0604030504040204" pitchFamily="34" charset="-120"/>
                  <a:ea typeface="微軟正黑體" panose="020B0604030504040204" pitchFamily="34" charset="-120"/>
                </a:endParaRPr>
              </a:p>
            </p:txBody>
          </p:sp>
        </p:grpSp>
        <p:sp>
          <p:nvSpPr>
            <p:cNvPr id="51" name="矩形 50"/>
            <p:cNvSpPr/>
            <p:nvPr/>
          </p:nvSpPr>
          <p:spPr>
            <a:xfrm>
              <a:off x="2414588" y="2817813"/>
              <a:ext cx="3721100" cy="282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
        <p:nvSpPr>
          <p:cNvPr id="45069" name="內容版面配置區 2"/>
          <p:cNvSpPr txBox="1">
            <a:spLocks/>
          </p:cNvSpPr>
          <p:nvPr/>
        </p:nvSpPr>
        <p:spPr bwMode="auto">
          <a:xfrm>
            <a:off x="440796" y="1447798"/>
            <a:ext cx="46021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文章下方新增「延伸閱讀」區域，可點選閱讀瀏覽相關觀念延伸的其他文章</a:t>
            </a:r>
            <a:endParaRPr lang="en-US" altLang="zh-TW" sz="1400" dirty="0">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4930775" y="149225"/>
            <a:ext cx="4067175" cy="4654550"/>
            <a:chOff x="4930775" y="149225"/>
            <a:chExt cx="4067175" cy="4654550"/>
          </a:xfrm>
        </p:grpSpPr>
        <p:grpSp>
          <p:nvGrpSpPr>
            <p:cNvPr id="45058" name="群組 52"/>
            <p:cNvGrpSpPr>
              <a:grpSpLocks/>
            </p:cNvGrpSpPr>
            <p:nvPr/>
          </p:nvGrpSpPr>
          <p:grpSpPr bwMode="auto">
            <a:xfrm>
              <a:off x="4930775" y="149225"/>
              <a:ext cx="4067175" cy="4654550"/>
              <a:chOff x="3937001" y="861729"/>
              <a:chExt cx="5086350" cy="5822573"/>
            </a:xfrm>
            <a:effectLst>
              <a:outerShdw blurRad="101600" dist="63500" dir="2700000" algn="tl" rotWithShape="0">
                <a:prstClr val="black">
                  <a:alpha val="44000"/>
                </a:prstClr>
              </a:outerShdw>
            </a:effectLst>
          </p:grpSpPr>
          <p:pic>
            <p:nvPicPr>
              <p:cNvPr id="45081"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37001" y="861729"/>
                <a:ext cx="5086350" cy="2973203"/>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pic>
            <p:nvPicPr>
              <p:cNvPr id="45082"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45217" y="3721393"/>
                <a:ext cx="5071783" cy="2962909"/>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sp>
          <p:nvSpPr>
            <p:cNvPr id="28" name="圓角矩形圖說文字 27"/>
            <p:cNvSpPr/>
            <p:nvPr/>
          </p:nvSpPr>
          <p:spPr>
            <a:xfrm>
              <a:off x="7956376" y="239117"/>
              <a:ext cx="963043" cy="532407"/>
            </a:xfrm>
            <a:prstGeom prst="wedgeRoundRectCallout">
              <a:avLst>
                <a:gd name="adj1" fmla="val 2319"/>
                <a:gd name="adj2" fmla="val 87711"/>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完整文章</a:t>
              </a:r>
              <a:r>
                <a:rPr lang="en-US" altLang="zh-TW" sz="1400" dirty="0" smtClean="0">
                  <a:solidFill>
                    <a:schemeClr val="tx1"/>
                  </a:solidFill>
                  <a:latin typeface="微軟正黑體" panose="020B0604030504040204" pitchFamily="34" charset="-120"/>
                  <a:ea typeface="微軟正黑體" panose="020B0604030504040204" pitchFamily="34" charset="-120"/>
                </a:rPr>
                <a:t>PDF</a:t>
              </a:r>
              <a:r>
                <a:rPr lang="zh-TW" altLang="en-US" sz="1400" dirty="0" smtClean="0">
                  <a:solidFill>
                    <a:schemeClr val="tx1"/>
                  </a:solidFill>
                  <a:latin typeface="微軟正黑體" panose="020B0604030504040204" pitchFamily="34" charset="-120"/>
                  <a:ea typeface="微軟正黑體" panose="020B0604030504040204" pitchFamily="34" charset="-120"/>
                </a:rPr>
                <a:t>檔案</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grpSp>
      <p:grpSp>
        <p:nvGrpSpPr>
          <p:cNvPr id="45059" name="群組 62"/>
          <p:cNvGrpSpPr>
            <a:grpSpLocks/>
          </p:cNvGrpSpPr>
          <p:nvPr/>
        </p:nvGrpSpPr>
        <p:grpSpPr bwMode="auto">
          <a:xfrm>
            <a:off x="4937125" y="3625850"/>
            <a:ext cx="2593975" cy="1042988"/>
            <a:chOff x="1265273" y="3218049"/>
            <a:chExt cx="3244105" cy="1304854"/>
          </a:xfrm>
        </p:grpSpPr>
        <p:sp>
          <p:nvSpPr>
            <p:cNvPr id="64" name="矩形 63"/>
            <p:cNvSpPr/>
            <p:nvPr/>
          </p:nvSpPr>
          <p:spPr>
            <a:xfrm>
              <a:off x="1265273" y="3426588"/>
              <a:ext cx="2739819" cy="1096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5080" name="文字方塊 64"/>
            <p:cNvSpPr txBox="1">
              <a:spLocks noChangeArrowheads="1"/>
            </p:cNvSpPr>
            <p:nvPr/>
          </p:nvSpPr>
          <p:spPr bwMode="auto">
            <a:xfrm>
              <a:off x="3999681" y="3218049"/>
              <a:ext cx="509697" cy="57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
                                        <p:tgtEl>
                                          <p:spTgt spid="39"/>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64"/>
                                        </p:tgtEl>
                                        <p:attrNameLst>
                                          <p:attrName>style.visibility</p:attrName>
                                        </p:attrNameLst>
                                      </p:cBhvr>
                                      <p:to>
                                        <p:strVal val="visible"/>
                                      </p:to>
                                    </p:set>
                                    <p:animEffect transition="in" filter="wipe(left)">
                                      <p:cBhvr>
                                        <p:cTn id="17" dur="500"/>
                                        <p:tgtEl>
                                          <p:spTgt spid="45064"/>
                                        </p:tgtEl>
                                      </p:cBhvr>
                                    </p:animEffect>
                                  </p:childTnLst>
                                </p:cTn>
                              </p:par>
                              <p:par>
                                <p:cTn id="18" presetID="10" presetClass="exit" presetSubtype="0" fill="hold" nodeType="withEffect">
                                  <p:stCondLst>
                                    <p:cond delay="0"/>
                                  </p:stCondLst>
                                  <p:childTnLst>
                                    <p:animEffect transition="out" filter="fade">
                                      <p:cBhvr>
                                        <p:cTn id="19" dur="250"/>
                                        <p:tgtEl>
                                          <p:spTgt spid="2"/>
                                        </p:tgtEl>
                                      </p:cBhvr>
                                    </p:animEffect>
                                    <p:set>
                                      <p:cBhvr>
                                        <p:cTn id="20" dur="1" fill="hold">
                                          <p:stCondLst>
                                            <p:cond delay="249"/>
                                          </p:stCondLst>
                                        </p:cTn>
                                        <p:tgtEl>
                                          <p:spTgt spid="2"/>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45066"/>
                                        </p:tgtEl>
                                        <p:attrNameLst>
                                          <p:attrName>style.visibility</p:attrName>
                                        </p:attrNameLst>
                                      </p:cBhvr>
                                      <p:to>
                                        <p:strVal val="visible"/>
                                      </p:to>
                                    </p:set>
                                    <p:animEffect transition="in" filter="fade">
                                      <p:cBhvr>
                                        <p:cTn id="23" dur="500"/>
                                        <p:tgtEl>
                                          <p:spTgt spid="45066"/>
                                        </p:tgtEl>
                                      </p:cBhvr>
                                    </p:animEffect>
                                    <p:anim calcmode="lin" valueType="num">
                                      <p:cBhvr>
                                        <p:cTn id="24" dur="500" fill="hold"/>
                                        <p:tgtEl>
                                          <p:spTgt spid="45066"/>
                                        </p:tgtEl>
                                        <p:attrNameLst>
                                          <p:attrName>ppt_x</p:attrName>
                                        </p:attrNameLst>
                                      </p:cBhvr>
                                      <p:tavLst>
                                        <p:tav tm="0">
                                          <p:val>
                                            <p:strVal val="#ppt_x"/>
                                          </p:val>
                                        </p:tav>
                                        <p:tav tm="100000">
                                          <p:val>
                                            <p:strVal val="#ppt_x"/>
                                          </p:val>
                                        </p:tav>
                                      </p:tavLst>
                                    </p:anim>
                                    <p:anim calcmode="lin" valueType="num">
                                      <p:cBhvr>
                                        <p:cTn id="25" dur="500" fill="hold"/>
                                        <p:tgtEl>
                                          <p:spTgt spid="4506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5069"/>
                                        </p:tgtEl>
                                        <p:attrNameLst>
                                          <p:attrName>style.visibility</p:attrName>
                                        </p:attrNameLst>
                                      </p:cBhvr>
                                      <p:to>
                                        <p:strVal val="visible"/>
                                      </p:to>
                                    </p:set>
                                    <p:animEffect transition="in" filter="wipe(left)">
                                      <p:cBhvr>
                                        <p:cTn id="35" dur="500"/>
                                        <p:tgtEl>
                                          <p:spTgt spid="45069"/>
                                        </p:tgtEl>
                                      </p:cBhvr>
                                    </p:animEffect>
                                  </p:childTnLst>
                                </p:cTn>
                              </p:par>
                              <p:par>
                                <p:cTn id="36" presetID="10" presetClass="exit" presetSubtype="0" fill="hold" nodeType="withEffect">
                                  <p:stCondLst>
                                    <p:cond delay="0"/>
                                  </p:stCondLst>
                                  <p:childTnLst>
                                    <p:animEffect transition="out" filter="fade">
                                      <p:cBhvr>
                                        <p:cTn id="37" dur="250"/>
                                        <p:tgtEl>
                                          <p:spTgt spid="45066"/>
                                        </p:tgtEl>
                                      </p:cBhvr>
                                    </p:animEffect>
                                    <p:set>
                                      <p:cBhvr>
                                        <p:cTn id="38" dur="1" fill="hold">
                                          <p:stCondLst>
                                            <p:cond delay="249"/>
                                          </p:stCondLst>
                                        </p:cTn>
                                        <p:tgtEl>
                                          <p:spTgt spid="45066"/>
                                        </p:tgtEl>
                                        <p:attrNameLst>
                                          <p:attrName>style.visibility</p:attrName>
                                        </p:attrNameLst>
                                      </p:cBhvr>
                                      <p:to>
                                        <p:strVal val="hidden"/>
                                      </p:to>
                                    </p:set>
                                  </p:childTnLst>
                                </p:cTn>
                              </p:par>
                              <p:par>
                                <p:cTn id="39" presetID="42" presetClass="entr" presetSubtype="0" fill="hold" nodeType="withEffect">
                                  <p:stCondLst>
                                    <p:cond delay="0"/>
                                  </p:stCondLst>
                                  <p:childTnLst>
                                    <p:set>
                                      <p:cBhvr>
                                        <p:cTn id="40" dur="1" fill="hold">
                                          <p:stCondLst>
                                            <p:cond delay="0"/>
                                          </p:stCondLst>
                                        </p:cTn>
                                        <p:tgtEl>
                                          <p:spTgt spid="45059"/>
                                        </p:tgtEl>
                                        <p:attrNameLst>
                                          <p:attrName>style.visibility</p:attrName>
                                        </p:attrNameLst>
                                      </p:cBhvr>
                                      <p:to>
                                        <p:strVal val="visible"/>
                                      </p:to>
                                    </p:set>
                                    <p:animEffect transition="in" filter="fade">
                                      <p:cBhvr>
                                        <p:cTn id="41" dur="500"/>
                                        <p:tgtEl>
                                          <p:spTgt spid="45059"/>
                                        </p:tgtEl>
                                      </p:cBhvr>
                                    </p:animEffect>
                                    <p:anim calcmode="lin" valueType="num">
                                      <p:cBhvr>
                                        <p:cTn id="42" dur="500" fill="hold"/>
                                        <p:tgtEl>
                                          <p:spTgt spid="45059"/>
                                        </p:tgtEl>
                                        <p:attrNameLst>
                                          <p:attrName>ppt_x</p:attrName>
                                        </p:attrNameLst>
                                      </p:cBhvr>
                                      <p:tavLst>
                                        <p:tav tm="0">
                                          <p:val>
                                            <p:strVal val="#ppt_x"/>
                                          </p:val>
                                        </p:tav>
                                        <p:tav tm="100000">
                                          <p:val>
                                            <p:strVal val="#ppt_x"/>
                                          </p:val>
                                        </p:tav>
                                      </p:tavLst>
                                    </p:anim>
                                    <p:anim calcmode="lin" valueType="num">
                                      <p:cBhvr>
                                        <p:cTn id="43" dur="500" fill="hold"/>
                                        <p:tgtEl>
                                          <p:spTgt spid="450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064" grpId="0"/>
      <p:bldP spid="450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82575" y="307975"/>
            <a:ext cx="8578850" cy="455295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 name="矩形 1"/>
          <p:cNvSpPr/>
          <p:nvPr/>
        </p:nvSpPr>
        <p:spPr>
          <a:xfrm>
            <a:off x="458788" y="506413"/>
            <a:ext cx="8226425" cy="4178300"/>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0244" name="文本框 7"/>
          <p:cNvSpPr txBox="1">
            <a:spLocks noChangeArrowheads="1"/>
          </p:cNvSpPr>
          <p:nvPr/>
        </p:nvSpPr>
        <p:spPr bwMode="auto">
          <a:xfrm>
            <a:off x="4572000" y="1203325"/>
            <a:ext cx="1562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Light" pitchFamily="34" charset="0"/>
                <a:ea typeface="微软雅黑 Light" pitchFamily="34" charset="-122"/>
              </a:defRPr>
            </a:lvl1pPr>
            <a:lvl2pPr marL="742950" indent="-285750" defTabSz="514350">
              <a:defRPr sz="1300">
                <a:solidFill>
                  <a:schemeClr val="tx1"/>
                </a:solidFill>
                <a:latin typeface="Calibri Light" pitchFamily="34" charset="0"/>
                <a:ea typeface="微软雅黑 Light" pitchFamily="34" charset="-122"/>
              </a:defRPr>
            </a:lvl2pPr>
            <a:lvl3pPr marL="1143000" indent="-228600" defTabSz="514350">
              <a:defRPr sz="1300">
                <a:solidFill>
                  <a:schemeClr val="tx1"/>
                </a:solidFill>
                <a:latin typeface="Calibri Light" pitchFamily="34" charset="0"/>
                <a:ea typeface="微软雅黑 Light" pitchFamily="34" charset="-122"/>
              </a:defRPr>
            </a:lvl3pPr>
            <a:lvl4pPr marL="1600200" indent="-228600" defTabSz="514350">
              <a:defRPr sz="1300">
                <a:solidFill>
                  <a:schemeClr val="tx1"/>
                </a:solidFill>
                <a:latin typeface="Calibri Light" pitchFamily="34" charset="0"/>
                <a:ea typeface="微软雅黑 Light" pitchFamily="34" charset="-122"/>
              </a:defRPr>
            </a:lvl4pPr>
            <a:lvl5pPr marL="2057400" indent="-228600" defTabSz="514350">
              <a:defRPr sz="1300">
                <a:solidFill>
                  <a:schemeClr val="tx1"/>
                </a:solidFill>
                <a:latin typeface="Calibri Light" pitchFamily="34" charset="0"/>
                <a:ea typeface="微软雅黑 Light" pitchFamily="34" charset="-122"/>
              </a:defRPr>
            </a:lvl5pPr>
            <a:lvl6pPr marL="2514600" indent="-228600" defTabSz="51435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51435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51435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51435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1600" b="1" dirty="0">
                <a:solidFill>
                  <a:schemeClr val="bg1"/>
                </a:solidFill>
                <a:latin typeface="微軟正黑體" panose="020B0604030504040204" pitchFamily="34" charset="-120"/>
                <a:ea typeface="微軟正黑體" panose="020B0604030504040204" pitchFamily="34" charset="-120"/>
              </a:rPr>
              <a:t>01.</a:t>
            </a:r>
            <a:r>
              <a:rPr lang="zh-TW" altLang="en-US" sz="1600" b="1" dirty="0">
                <a:solidFill>
                  <a:schemeClr val="bg1"/>
                </a:solidFill>
                <a:latin typeface="微軟正黑體" panose="020B0604030504040204" pitchFamily="34" charset="-120"/>
                <a:ea typeface="微軟正黑體" panose="020B0604030504040204" pitchFamily="34" charset="-120"/>
              </a:rPr>
              <a:t> 資料庫介紹</a:t>
            </a:r>
            <a:endParaRPr lang="zh-CN"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0245" name="文本框 3"/>
          <p:cNvSpPr txBox="1">
            <a:spLocks noChangeArrowheads="1"/>
          </p:cNvSpPr>
          <p:nvPr/>
        </p:nvSpPr>
        <p:spPr bwMode="auto">
          <a:xfrm>
            <a:off x="4572000" y="1889125"/>
            <a:ext cx="1355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Light" pitchFamily="34" charset="0"/>
                <a:ea typeface="微软雅黑 Light" pitchFamily="34" charset="-122"/>
              </a:defRPr>
            </a:lvl1pPr>
            <a:lvl2pPr marL="742950" indent="-285750" defTabSz="514350">
              <a:defRPr sz="1300">
                <a:solidFill>
                  <a:schemeClr val="tx1"/>
                </a:solidFill>
                <a:latin typeface="Calibri Light" pitchFamily="34" charset="0"/>
                <a:ea typeface="微软雅黑 Light" pitchFamily="34" charset="-122"/>
              </a:defRPr>
            </a:lvl2pPr>
            <a:lvl3pPr marL="1143000" indent="-228600" defTabSz="514350">
              <a:defRPr sz="1300">
                <a:solidFill>
                  <a:schemeClr val="tx1"/>
                </a:solidFill>
                <a:latin typeface="Calibri Light" pitchFamily="34" charset="0"/>
                <a:ea typeface="微软雅黑 Light" pitchFamily="34" charset="-122"/>
              </a:defRPr>
            </a:lvl3pPr>
            <a:lvl4pPr marL="1600200" indent="-228600" defTabSz="514350">
              <a:defRPr sz="1300">
                <a:solidFill>
                  <a:schemeClr val="tx1"/>
                </a:solidFill>
                <a:latin typeface="Calibri Light" pitchFamily="34" charset="0"/>
                <a:ea typeface="微软雅黑 Light" pitchFamily="34" charset="-122"/>
              </a:defRPr>
            </a:lvl4pPr>
            <a:lvl5pPr marL="2057400" indent="-228600" defTabSz="514350">
              <a:defRPr sz="1300">
                <a:solidFill>
                  <a:schemeClr val="tx1"/>
                </a:solidFill>
                <a:latin typeface="Calibri Light" pitchFamily="34" charset="0"/>
                <a:ea typeface="微软雅黑 Light" pitchFamily="34" charset="-122"/>
              </a:defRPr>
            </a:lvl5pPr>
            <a:lvl6pPr marL="2514600" indent="-228600" defTabSz="51435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51435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51435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51435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1600" b="1">
                <a:solidFill>
                  <a:schemeClr val="bg1"/>
                </a:solidFill>
                <a:latin typeface="微軟正黑體" panose="020B0604030504040204" pitchFamily="34" charset="-120"/>
                <a:ea typeface="微軟正黑體" panose="020B0604030504040204" pitchFamily="34" charset="-120"/>
              </a:rPr>
              <a:t>0</a:t>
            </a:r>
            <a:r>
              <a:rPr lang="en-US" altLang="zh-TW" sz="1600" b="1">
                <a:solidFill>
                  <a:schemeClr val="bg1"/>
                </a:solidFill>
                <a:latin typeface="微軟正黑體" panose="020B0604030504040204" pitchFamily="34" charset="-120"/>
                <a:ea typeface="微軟正黑體" panose="020B0604030504040204" pitchFamily="34" charset="-120"/>
              </a:rPr>
              <a:t>2</a:t>
            </a:r>
            <a:r>
              <a:rPr lang="en-US" altLang="zh-CN" sz="1600" b="1">
                <a:solidFill>
                  <a:schemeClr val="bg1"/>
                </a:solidFill>
                <a:latin typeface="微軟正黑體" panose="020B0604030504040204" pitchFamily="34" charset="-120"/>
                <a:ea typeface="微軟正黑體" panose="020B0604030504040204" pitchFamily="34" charset="-120"/>
              </a:rPr>
              <a:t>.</a:t>
            </a:r>
            <a:r>
              <a:rPr lang="zh-TW" altLang="en-US" sz="1600" b="1">
                <a:solidFill>
                  <a:schemeClr val="bg1"/>
                </a:solidFill>
                <a:latin typeface="微軟正黑體" panose="020B0604030504040204" pitchFamily="34" charset="-120"/>
                <a:ea typeface="微軟正黑體" panose="020B0604030504040204" pitchFamily="34" charset="-120"/>
              </a:rPr>
              <a:t> 新版特色</a:t>
            </a:r>
            <a:endParaRPr lang="zh-CN" altLang="en-US" sz="1600" b="1">
              <a:solidFill>
                <a:schemeClr val="bg1"/>
              </a:solidFill>
              <a:latin typeface="微軟正黑體" panose="020B0604030504040204" pitchFamily="34" charset="-120"/>
              <a:ea typeface="微軟正黑體" panose="020B0604030504040204" pitchFamily="34" charset="-120"/>
            </a:endParaRPr>
          </a:p>
        </p:txBody>
      </p:sp>
      <p:sp>
        <p:nvSpPr>
          <p:cNvPr id="10246" name="文本框 7"/>
          <p:cNvSpPr txBox="1">
            <a:spLocks noChangeArrowheads="1"/>
          </p:cNvSpPr>
          <p:nvPr/>
        </p:nvSpPr>
        <p:spPr bwMode="auto">
          <a:xfrm>
            <a:off x="4568825" y="2609850"/>
            <a:ext cx="1766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Light" pitchFamily="34" charset="0"/>
                <a:ea typeface="微软雅黑 Light" pitchFamily="34" charset="-122"/>
              </a:defRPr>
            </a:lvl1pPr>
            <a:lvl2pPr marL="742950" indent="-285750" defTabSz="514350">
              <a:defRPr sz="1300">
                <a:solidFill>
                  <a:schemeClr val="tx1"/>
                </a:solidFill>
                <a:latin typeface="Calibri Light" pitchFamily="34" charset="0"/>
                <a:ea typeface="微软雅黑 Light" pitchFamily="34" charset="-122"/>
              </a:defRPr>
            </a:lvl2pPr>
            <a:lvl3pPr marL="1143000" indent="-228600" defTabSz="514350">
              <a:defRPr sz="1300">
                <a:solidFill>
                  <a:schemeClr val="tx1"/>
                </a:solidFill>
                <a:latin typeface="Calibri Light" pitchFamily="34" charset="0"/>
                <a:ea typeface="微软雅黑 Light" pitchFamily="34" charset="-122"/>
              </a:defRPr>
            </a:lvl3pPr>
            <a:lvl4pPr marL="1600200" indent="-228600" defTabSz="514350">
              <a:defRPr sz="1300">
                <a:solidFill>
                  <a:schemeClr val="tx1"/>
                </a:solidFill>
                <a:latin typeface="Calibri Light" pitchFamily="34" charset="0"/>
                <a:ea typeface="微软雅黑 Light" pitchFamily="34" charset="-122"/>
              </a:defRPr>
            </a:lvl4pPr>
            <a:lvl5pPr marL="2057400" indent="-228600" defTabSz="514350">
              <a:defRPr sz="1300">
                <a:solidFill>
                  <a:schemeClr val="tx1"/>
                </a:solidFill>
                <a:latin typeface="Calibri Light" pitchFamily="34" charset="0"/>
                <a:ea typeface="微软雅黑 Light" pitchFamily="34" charset="-122"/>
              </a:defRPr>
            </a:lvl5pPr>
            <a:lvl6pPr marL="2514600" indent="-228600" defTabSz="51435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51435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51435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51435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1600" b="1">
                <a:solidFill>
                  <a:schemeClr val="bg1"/>
                </a:solidFill>
                <a:latin typeface="微軟正黑體" panose="020B0604030504040204" pitchFamily="34" charset="-120"/>
                <a:ea typeface="微軟正黑體" panose="020B0604030504040204" pitchFamily="34" charset="-120"/>
              </a:rPr>
              <a:t>0</a:t>
            </a:r>
            <a:r>
              <a:rPr lang="en-US" altLang="zh-TW" sz="1600" b="1">
                <a:solidFill>
                  <a:schemeClr val="bg1"/>
                </a:solidFill>
                <a:latin typeface="微軟正黑體" panose="020B0604030504040204" pitchFamily="34" charset="-120"/>
                <a:ea typeface="微軟正黑體" panose="020B0604030504040204" pitchFamily="34" charset="-120"/>
              </a:rPr>
              <a:t>3.</a:t>
            </a:r>
            <a:r>
              <a:rPr lang="zh-TW" altLang="en-US" sz="1600" b="1">
                <a:solidFill>
                  <a:schemeClr val="bg1"/>
                </a:solidFill>
                <a:latin typeface="微軟正黑體" panose="020B0604030504040204" pitchFamily="34" charset="-120"/>
                <a:ea typeface="微軟正黑體" panose="020B0604030504040204" pitchFamily="34" charset="-120"/>
              </a:rPr>
              <a:t> 新舊平台比較</a:t>
            </a:r>
            <a:endParaRPr lang="zh-CN" altLang="en-US" sz="1600" b="1">
              <a:solidFill>
                <a:schemeClr val="bg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4937125" y="1492250"/>
            <a:ext cx="3451225" cy="277813"/>
          </a:xfrm>
          <a:prstGeom prst="rect">
            <a:avLst/>
          </a:prstGeom>
        </p:spPr>
        <p:txBody>
          <a:bodyPr>
            <a:spAutoFit/>
          </a:bodyPr>
          <a:lstStyle/>
          <a:p>
            <a:pPr defTabSz="914400" eaLnBrk="1" fontAlgn="auto" hangingPunct="1">
              <a:spcBef>
                <a:spcPts val="0"/>
              </a:spcBef>
              <a:spcAft>
                <a:spcPts val="0"/>
              </a:spcAft>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關於</a:t>
            </a:r>
            <a:r>
              <a:rPr lang="en-US" altLang="zh-TW" sz="1200" b="1" kern="0" dirty="0">
                <a:solidFill>
                  <a:schemeClr val="bg1"/>
                </a:solidFill>
                <a:latin typeface="微軟正黑體" panose="020B0604030504040204" pitchFamily="34" charset="-120"/>
                <a:ea typeface="微軟正黑體" panose="020B0604030504040204" pitchFamily="34" charset="-120"/>
                <a:cs typeface="Arial" pitchFamily="34" charset="0"/>
              </a:rPr>
              <a:t>《</a:t>
            </a: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哈佛商業評論</a:t>
            </a:r>
            <a:r>
              <a:rPr lang="en-US" altLang="zh-TW" sz="1200" b="1" kern="0" dirty="0">
                <a:solidFill>
                  <a:schemeClr val="bg1"/>
                </a:solidFill>
                <a:latin typeface="微軟正黑體" panose="020B0604030504040204" pitchFamily="34" charset="-120"/>
                <a:ea typeface="微軟正黑體" panose="020B0604030504040204" pitchFamily="34" charset="-120"/>
                <a:cs typeface="Arial" pitchFamily="34" charset="0"/>
              </a:rPr>
              <a:t>》</a:t>
            </a:r>
            <a:endParaRPr lang="zh-CN" altLang="en-US" sz="2800" b="1" kern="0" dirty="0">
              <a:solidFill>
                <a:schemeClr val="bg1"/>
              </a:solidFill>
              <a:latin typeface="微軟正黑體" panose="020B0604030504040204" pitchFamily="34" charset="-120"/>
              <a:ea typeface="微軟正黑體" panose="020B0604030504040204" pitchFamily="34" charset="-120"/>
            </a:endParaRPr>
          </a:p>
        </p:txBody>
      </p:sp>
      <p:sp>
        <p:nvSpPr>
          <p:cNvPr id="18" name="文本框 17"/>
          <p:cNvSpPr txBox="1"/>
          <p:nvPr/>
        </p:nvSpPr>
        <p:spPr>
          <a:xfrm>
            <a:off x="638175" y="1792288"/>
            <a:ext cx="1479550" cy="768350"/>
          </a:xfrm>
          <a:prstGeom prst="rect">
            <a:avLst/>
          </a:prstGeom>
        </p:spPr>
        <p:txBody>
          <a:bodyPr wrap="none">
            <a:spAutoFit/>
          </a:bodyPr>
          <a:lstStyle>
            <a:defPPr>
              <a:defRPr lang="zh-CN"/>
            </a:defPPr>
            <a:lvl1pPr>
              <a:defRPr sz="4400">
                <a:solidFill>
                  <a:prstClr val="white"/>
                </a:solidFill>
                <a:effectLst>
                  <a:outerShdw blurRad="50800" dist="38100" dir="5400000" algn="t" rotWithShape="0">
                    <a:prstClr val="black">
                      <a:alpha val="40000"/>
                    </a:prstClr>
                  </a:outerShdw>
                </a:effectLst>
                <a:latin typeface="Impact" panose="020B0806030902050204" pitchFamily="34" charset="0"/>
                <a:ea typeface="方正兰亭黑_GBK"/>
              </a:defRPr>
            </a:lvl1pPr>
          </a:lstStyle>
          <a:p>
            <a:pPr eaLnBrk="1" fontAlgn="auto" hangingPunct="1">
              <a:spcBef>
                <a:spcPts val="0"/>
              </a:spcBef>
              <a:spcAft>
                <a:spcPts val="0"/>
              </a:spcAft>
              <a:defRPr/>
            </a:pPr>
            <a:r>
              <a:rPr lang="zh-CN" altLang="en-US" b="1" dirty="0">
                <a:effectLst/>
                <a:latin typeface="微軟正黑體" panose="020B0604030504040204" pitchFamily="34" charset="-120"/>
                <a:ea typeface="微軟正黑體" panose="020B0604030504040204" pitchFamily="34" charset="-120"/>
              </a:rPr>
              <a:t>目 </a:t>
            </a:r>
            <a:r>
              <a:rPr lang="zh-TW" altLang="en-US" b="1" dirty="0" smtClean="0">
                <a:effectLst/>
                <a:latin typeface="微軟正黑體" panose="020B0604030504040204" pitchFamily="34" charset="-120"/>
                <a:ea typeface="微軟正黑體" panose="020B0604030504040204" pitchFamily="34" charset="-120"/>
              </a:rPr>
              <a:t>錄</a:t>
            </a:r>
            <a:endParaRPr lang="zh-CN" altLang="en-US" b="1" dirty="0">
              <a:effectLst/>
              <a:latin typeface="微軟正黑體" panose="020B0604030504040204" pitchFamily="34" charset="-120"/>
              <a:ea typeface="微軟正黑體" panose="020B0604030504040204" pitchFamily="34" charset="-120"/>
            </a:endParaRPr>
          </a:p>
        </p:txBody>
      </p:sp>
      <p:cxnSp>
        <p:nvCxnSpPr>
          <p:cNvPr id="13" name="直接连接符 12"/>
          <p:cNvCxnSpPr/>
          <p:nvPr/>
        </p:nvCxnSpPr>
        <p:spPr>
          <a:xfrm>
            <a:off x="765175" y="2584450"/>
            <a:ext cx="102076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49288" y="2571750"/>
            <a:ext cx="2640338" cy="646331"/>
          </a:xfrm>
          <a:prstGeom prst="rect">
            <a:avLst/>
          </a:prstGeom>
        </p:spPr>
        <p:txBody>
          <a:bodyPr wrap="none">
            <a:spAutoFit/>
          </a:bodyPr>
          <a:lstStyle/>
          <a:p>
            <a:pPr eaLnBrk="1" fontAlgn="auto" hangingPunct="1">
              <a:spcBef>
                <a:spcPts val="0"/>
              </a:spcBef>
              <a:spcAft>
                <a:spcPts val="0"/>
              </a:spcAft>
              <a:defRPr/>
            </a:pPr>
            <a:r>
              <a:rPr lang="en-US" altLang="zh-CN" sz="3600">
                <a:solidFill>
                  <a:prstClr val="white"/>
                </a:solidFill>
                <a:latin typeface="微軟正黑體" panose="020B0604030504040204" pitchFamily="34" charset="-120"/>
                <a:ea typeface="微軟正黑體" panose="020B0604030504040204" pitchFamily="34" charset="-120"/>
              </a:rPr>
              <a:t>CONTENTS</a:t>
            </a:r>
            <a:endParaRPr lang="zh-CN" altLang="en-US" sz="1600">
              <a:latin typeface="微軟正黑體" panose="020B0604030504040204" pitchFamily="34" charset="-120"/>
              <a:ea typeface="微軟正黑體" panose="020B0604030504040204" pitchFamily="34" charset="-120"/>
            </a:endParaRPr>
          </a:p>
        </p:txBody>
      </p:sp>
      <p:sp>
        <p:nvSpPr>
          <p:cNvPr id="10251" name="文本框 7"/>
          <p:cNvSpPr txBox="1">
            <a:spLocks noChangeArrowheads="1"/>
          </p:cNvSpPr>
          <p:nvPr/>
        </p:nvSpPr>
        <p:spPr bwMode="auto">
          <a:xfrm>
            <a:off x="4568825" y="3340100"/>
            <a:ext cx="1971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Light" pitchFamily="34" charset="0"/>
                <a:ea typeface="微软雅黑 Light" pitchFamily="34" charset="-122"/>
              </a:defRPr>
            </a:lvl1pPr>
            <a:lvl2pPr marL="742950" indent="-285750" defTabSz="514350">
              <a:defRPr sz="1300">
                <a:solidFill>
                  <a:schemeClr val="tx1"/>
                </a:solidFill>
                <a:latin typeface="Calibri Light" pitchFamily="34" charset="0"/>
                <a:ea typeface="微软雅黑 Light" pitchFamily="34" charset="-122"/>
              </a:defRPr>
            </a:lvl2pPr>
            <a:lvl3pPr marL="1143000" indent="-228600" defTabSz="514350">
              <a:defRPr sz="1300">
                <a:solidFill>
                  <a:schemeClr val="tx1"/>
                </a:solidFill>
                <a:latin typeface="Calibri Light" pitchFamily="34" charset="0"/>
                <a:ea typeface="微软雅黑 Light" pitchFamily="34" charset="-122"/>
              </a:defRPr>
            </a:lvl3pPr>
            <a:lvl4pPr marL="1600200" indent="-228600" defTabSz="514350">
              <a:defRPr sz="1300">
                <a:solidFill>
                  <a:schemeClr val="tx1"/>
                </a:solidFill>
                <a:latin typeface="Calibri Light" pitchFamily="34" charset="0"/>
                <a:ea typeface="微软雅黑 Light" pitchFamily="34" charset="-122"/>
              </a:defRPr>
            </a:lvl4pPr>
            <a:lvl5pPr marL="2057400" indent="-228600" defTabSz="514350">
              <a:defRPr sz="1300">
                <a:solidFill>
                  <a:schemeClr val="tx1"/>
                </a:solidFill>
                <a:latin typeface="Calibri Light" pitchFamily="34" charset="0"/>
                <a:ea typeface="微软雅黑 Light" pitchFamily="34" charset="-122"/>
              </a:defRPr>
            </a:lvl5pPr>
            <a:lvl6pPr marL="2514600" indent="-228600" defTabSz="51435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51435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51435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51435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1600" b="1">
                <a:solidFill>
                  <a:schemeClr val="bg1"/>
                </a:solidFill>
                <a:latin typeface="微軟正黑體" panose="020B0604030504040204" pitchFamily="34" charset="-120"/>
                <a:ea typeface="微軟正黑體" panose="020B0604030504040204" pitchFamily="34" charset="-120"/>
              </a:rPr>
              <a:t>0</a:t>
            </a:r>
            <a:r>
              <a:rPr lang="en-US" altLang="zh-TW" sz="1600" b="1">
                <a:solidFill>
                  <a:schemeClr val="bg1"/>
                </a:solidFill>
                <a:latin typeface="微軟正黑體" panose="020B0604030504040204" pitchFamily="34" charset="-120"/>
                <a:ea typeface="微軟正黑體" panose="020B0604030504040204" pitchFamily="34" charset="-120"/>
              </a:rPr>
              <a:t>4</a:t>
            </a:r>
            <a:r>
              <a:rPr lang="en-US" altLang="zh-CN" sz="1600" b="1">
                <a:solidFill>
                  <a:schemeClr val="bg1"/>
                </a:solidFill>
                <a:latin typeface="微軟正黑體" panose="020B0604030504040204" pitchFamily="34" charset="-120"/>
                <a:ea typeface="微軟正黑體" panose="020B0604030504040204" pitchFamily="34" charset="-120"/>
              </a:rPr>
              <a:t>.</a:t>
            </a:r>
            <a:r>
              <a:rPr lang="zh-TW" altLang="en-US" sz="1600" b="1">
                <a:solidFill>
                  <a:schemeClr val="bg1"/>
                </a:solidFill>
                <a:latin typeface="微軟正黑體" panose="020B0604030504040204" pitchFamily="34" charset="-120"/>
                <a:ea typeface="微軟正黑體" panose="020B0604030504040204" pitchFamily="34" charset="-120"/>
              </a:rPr>
              <a:t> 新平台操作說明</a:t>
            </a:r>
            <a:endParaRPr lang="zh-CN" altLang="en-US" sz="1600" b="1">
              <a:solidFill>
                <a:schemeClr val="bg1"/>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4933950" y="2227263"/>
            <a:ext cx="3748088" cy="277812"/>
          </a:xfrm>
          <a:prstGeom prst="rect">
            <a:avLst/>
          </a:prstGeom>
        </p:spPr>
        <p:txBody>
          <a:bodyPr>
            <a:spAutoFit/>
          </a:bodyPr>
          <a:lstStyle/>
          <a:p>
            <a:pPr defTabSz="914400" eaLnBrk="1" fontAlgn="auto" hangingPunct="1">
              <a:spcBef>
                <a:spcPts val="0"/>
              </a:spcBef>
              <a:spcAft>
                <a:spcPts val="0"/>
              </a:spcAft>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「哈佛商業評論 全球繁體中文版資料庫」新平台特色</a:t>
            </a:r>
            <a:endParaRPr lang="zh-CN" altLang="en-US" sz="2800" b="1" kern="0" dirty="0">
              <a:solidFill>
                <a:schemeClr val="bg1"/>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4933950" y="2941638"/>
            <a:ext cx="3451225" cy="277812"/>
          </a:xfrm>
          <a:prstGeom prst="rect">
            <a:avLst/>
          </a:prstGeom>
        </p:spPr>
        <p:txBody>
          <a:bodyPr>
            <a:spAutoFit/>
          </a:bodyPr>
          <a:lstStyle/>
          <a:p>
            <a:pPr defTabSz="914400" eaLnBrk="1" fontAlgn="auto" hangingPunct="1">
              <a:spcBef>
                <a:spcPts val="0"/>
              </a:spcBef>
              <a:spcAft>
                <a:spcPts val="0"/>
              </a:spcAft>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新舊平台大不同</a:t>
            </a:r>
            <a:endParaRPr lang="zh-CN" altLang="en-US" sz="2800" b="1" kern="0" dirty="0">
              <a:solidFill>
                <a:schemeClr val="bg1"/>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4933950" y="3689350"/>
            <a:ext cx="3451225" cy="276225"/>
          </a:xfrm>
          <a:prstGeom prst="rect">
            <a:avLst/>
          </a:prstGeom>
        </p:spPr>
        <p:txBody>
          <a:bodyPr>
            <a:spAutoFit/>
          </a:bodyPr>
          <a:lstStyle/>
          <a:p>
            <a:pPr defTabSz="914400" eaLnBrk="1" fontAlgn="auto" hangingPunct="1">
              <a:spcBef>
                <a:spcPts val="0"/>
              </a:spcBef>
              <a:spcAft>
                <a:spcPts val="0"/>
              </a:spcAft>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新平台、新功能</a:t>
            </a:r>
            <a:endParaRPr lang="zh-CN" altLang="en-US" sz="2800" b="1" kern="0"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7107"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推薦主題</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47109" name="內容版面配置區 2"/>
          <p:cNvSpPr txBox="1">
            <a:spLocks/>
          </p:cNvSpPr>
          <p:nvPr/>
        </p:nvSpPr>
        <p:spPr bwMode="auto">
          <a:xfrm>
            <a:off x="455613" y="1201738"/>
            <a:ext cx="6156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點選即可瀏覽該</a:t>
            </a:r>
            <a:r>
              <a:rPr lang="zh-TW" altLang="en-US" sz="1400" dirty="0" smtClean="0">
                <a:latin typeface="微軟正黑體" panose="020B0604030504040204" pitchFamily="34" charset="-120"/>
                <a:ea typeface="微軟正黑體" panose="020B0604030504040204" pitchFamily="34" charset="-120"/>
              </a:rPr>
              <a:t>主題類別之</a:t>
            </a:r>
            <a:r>
              <a:rPr lang="zh-TW" altLang="en-US" sz="1400" dirty="0">
                <a:latin typeface="微軟正黑體" panose="020B0604030504040204" pitchFamily="34" charset="-120"/>
                <a:ea typeface="微軟正黑體" panose="020B0604030504040204" pitchFamily="34" charset="-120"/>
              </a:rPr>
              <a:t>文章列表</a:t>
            </a:r>
            <a:endParaRPr lang="en-US" altLang="zh-TW" sz="1400" dirty="0">
              <a:latin typeface="微軟正黑體" panose="020B0604030504040204" pitchFamily="34" charset="-120"/>
              <a:ea typeface="微軟正黑體" panose="020B0604030504040204" pitchFamily="34" charset="-120"/>
            </a:endParaRPr>
          </a:p>
        </p:txBody>
      </p:sp>
      <p:pic>
        <p:nvPicPr>
          <p:cNvPr id="471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5613" y="2613025"/>
            <a:ext cx="8004175" cy="233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群組 2"/>
          <p:cNvGrpSpPr/>
          <p:nvPr/>
        </p:nvGrpSpPr>
        <p:grpSpPr>
          <a:xfrm>
            <a:off x="3851275" y="149225"/>
            <a:ext cx="5181600" cy="4906963"/>
            <a:chOff x="3851275" y="149225"/>
            <a:chExt cx="5181600" cy="4906963"/>
          </a:xfrm>
          <a:effectLst>
            <a:outerShdw blurRad="50800" dist="38100" dir="2700000" algn="tl" rotWithShape="0">
              <a:prstClr val="black">
                <a:alpha val="40000"/>
              </a:prstClr>
            </a:outerShdw>
          </a:effectLst>
        </p:grpSpPr>
        <p:pic>
          <p:nvPicPr>
            <p:cNvPr id="4711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1275" y="149225"/>
              <a:ext cx="5181600" cy="359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27" name="Picture 2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51275" y="3708663"/>
              <a:ext cx="5181600" cy="134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7111" name="群組 39"/>
          <p:cNvGrpSpPr>
            <a:grpSpLocks/>
          </p:cNvGrpSpPr>
          <p:nvPr/>
        </p:nvGrpSpPr>
        <p:grpSpPr bwMode="auto">
          <a:xfrm>
            <a:off x="669925" y="2679700"/>
            <a:ext cx="2308225" cy="1919288"/>
            <a:chOff x="755575" y="3202829"/>
            <a:chExt cx="2573016" cy="2138716"/>
          </a:xfrm>
        </p:grpSpPr>
        <p:sp>
          <p:nvSpPr>
            <p:cNvPr id="41" name="矩形 40"/>
            <p:cNvSpPr/>
            <p:nvPr/>
          </p:nvSpPr>
          <p:spPr>
            <a:xfrm>
              <a:off x="1265223" y="3425722"/>
              <a:ext cx="2063368" cy="1915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7121" name="文字方塊 41"/>
            <p:cNvSpPr txBox="1">
              <a:spLocks noChangeArrowheads="1"/>
            </p:cNvSpPr>
            <p:nvPr/>
          </p:nvSpPr>
          <p:spPr bwMode="auto">
            <a:xfrm>
              <a:off x="755575" y="3202829"/>
              <a:ext cx="509697" cy="51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a:solidFill>
                  <a:srgbClr val="FF0000"/>
                </a:solidFill>
                <a:latin typeface="微軟正黑體" panose="020B0604030504040204" pitchFamily="34" charset="-120"/>
                <a:ea typeface="微軟正黑體" panose="020B0604030504040204" pitchFamily="34" charset="-120"/>
              </a:endParaRPr>
            </a:p>
          </p:txBody>
        </p:sp>
      </p:grpSp>
      <p:pic>
        <p:nvPicPr>
          <p:cNvPr id="47112" name="Picture 5" descr="滑鼠游标,点击,图标高清图库素材免费下载(图片编号:7429071)-六图网"/>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9806130">
            <a:off x="2560370" y="3953794"/>
            <a:ext cx="2698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內容版面配置區 2"/>
          <p:cNvSpPr txBox="1">
            <a:spLocks/>
          </p:cNvSpPr>
          <p:nvPr/>
        </p:nvSpPr>
        <p:spPr bwMode="auto">
          <a:xfrm>
            <a:off x="461963" y="796925"/>
            <a:ext cx="6156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選擇欲瀏覽之推薦主題 </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以「策略」為例</a:t>
            </a:r>
            <a:r>
              <a:rPr lang="en-US" altLang="zh-TW" sz="1400" dirty="0">
                <a:latin typeface="微軟正黑體" panose="020B0604030504040204" pitchFamily="34" charset="-120"/>
                <a:ea typeface="微軟正黑體" panose="020B0604030504040204" pitchFamily="34" charset="-120"/>
              </a:rPr>
              <a:t>)</a:t>
            </a:r>
          </a:p>
        </p:txBody>
      </p:sp>
      <p:grpSp>
        <p:nvGrpSpPr>
          <p:cNvPr id="4" name="群組 3"/>
          <p:cNvGrpSpPr/>
          <p:nvPr/>
        </p:nvGrpSpPr>
        <p:grpSpPr>
          <a:xfrm>
            <a:off x="3540125" y="507106"/>
            <a:ext cx="712788" cy="4250272"/>
            <a:chOff x="3540125" y="507106"/>
            <a:chExt cx="712788" cy="4250272"/>
          </a:xfrm>
        </p:grpSpPr>
        <p:sp>
          <p:nvSpPr>
            <p:cNvPr id="58" name="橢圓 57"/>
            <p:cNvSpPr/>
            <p:nvPr/>
          </p:nvSpPr>
          <p:spPr bwMode="auto">
            <a:xfrm>
              <a:off x="3951288" y="1862138"/>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9" name="橢圓 58"/>
            <p:cNvSpPr/>
            <p:nvPr/>
          </p:nvSpPr>
          <p:spPr bwMode="auto">
            <a:xfrm>
              <a:off x="3951288" y="2524125"/>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60" name="橢圓 59"/>
            <p:cNvSpPr/>
            <p:nvPr/>
          </p:nvSpPr>
          <p:spPr bwMode="auto">
            <a:xfrm>
              <a:off x="3951288" y="3287713"/>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28" name="橢圓 27"/>
            <p:cNvSpPr/>
            <p:nvPr/>
          </p:nvSpPr>
          <p:spPr bwMode="auto">
            <a:xfrm>
              <a:off x="3951287" y="3939902"/>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29" name="橢圓 28"/>
            <p:cNvSpPr/>
            <p:nvPr/>
          </p:nvSpPr>
          <p:spPr bwMode="auto">
            <a:xfrm>
              <a:off x="3951286" y="4614503"/>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7114" name="文字方塊 56"/>
            <p:cNvSpPr txBox="1">
              <a:spLocks noChangeArrowheads="1"/>
            </p:cNvSpPr>
            <p:nvPr/>
          </p:nvSpPr>
          <p:spPr bwMode="auto">
            <a:xfrm>
              <a:off x="3540125" y="507106"/>
              <a:ext cx="37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42" presetClass="entr" presetSubtype="0" fill="hold"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fade">
                                      <p:cBhvr>
                                        <p:cTn id="10" dur="500"/>
                                        <p:tgtEl>
                                          <p:spTgt spid="47111"/>
                                        </p:tgtEl>
                                      </p:cBhvr>
                                    </p:animEffect>
                                    <p:anim calcmode="lin" valueType="num">
                                      <p:cBhvr>
                                        <p:cTn id="11" dur="500" fill="hold"/>
                                        <p:tgtEl>
                                          <p:spTgt spid="47111"/>
                                        </p:tgtEl>
                                        <p:attrNameLst>
                                          <p:attrName>ppt_x</p:attrName>
                                        </p:attrNameLst>
                                      </p:cBhvr>
                                      <p:tavLst>
                                        <p:tav tm="0">
                                          <p:val>
                                            <p:strVal val="#ppt_x"/>
                                          </p:val>
                                        </p:tav>
                                        <p:tav tm="100000">
                                          <p:val>
                                            <p:strVal val="#ppt_x"/>
                                          </p:val>
                                        </p:tav>
                                      </p:tavLst>
                                    </p:anim>
                                    <p:anim calcmode="lin" valueType="num">
                                      <p:cBhvr>
                                        <p:cTn id="12" dur="500" fill="hold"/>
                                        <p:tgtEl>
                                          <p:spTgt spid="471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9"/>
                                        </p:tgtEl>
                                        <p:attrNameLst>
                                          <p:attrName>style.visibility</p:attrName>
                                        </p:attrNameLst>
                                      </p:cBhvr>
                                      <p:to>
                                        <p:strVal val="visible"/>
                                      </p:to>
                                    </p:set>
                                    <p:animEffect transition="in" filter="wipe(left)">
                                      <p:cBhvr>
                                        <p:cTn id="17" dur="500"/>
                                        <p:tgtEl>
                                          <p:spTgt spid="47109"/>
                                        </p:tgtEl>
                                      </p:cBhvr>
                                    </p:animEffect>
                                  </p:childTnLst>
                                </p:cTn>
                              </p:par>
                              <p:par>
                                <p:cTn id="18" presetID="10" presetClass="entr" presetSubtype="0" fill="hold" nodeType="withEffect">
                                  <p:stCondLst>
                                    <p:cond delay="0"/>
                                  </p:stCondLst>
                                  <p:childTnLst>
                                    <p:set>
                                      <p:cBhvr>
                                        <p:cTn id="19" dur="1" fill="hold">
                                          <p:stCondLst>
                                            <p:cond delay="0"/>
                                          </p:stCondLst>
                                        </p:cTn>
                                        <p:tgtEl>
                                          <p:spTgt spid="47112"/>
                                        </p:tgtEl>
                                        <p:attrNameLst>
                                          <p:attrName>style.visibility</p:attrName>
                                        </p:attrNameLst>
                                      </p:cBhvr>
                                      <p:to>
                                        <p:strVal val="visible"/>
                                      </p:to>
                                    </p:set>
                                    <p:animEffect transition="in" filter="fade">
                                      <p:cBhvr>
                                        <p:cTn id="20" dur="500"/>
                                        <p:tgtEl>
                                          <p:spTgt spid="47112"/>
                                        </p:tgtEl>
                                      </p:cBhvr>
                                    </p:animEffect>
                                  </p:childTnLst>
                                </p:cTn>
                              </p:par>
                            </p:childTnLst>
                          </p:cTn>
                        </p:par>
                        <p:par>
                          <p:cTn id="21" fill="hold">
                            <p:stCondLst>
                              <p:cond delay="500"/>
                            </p:stCondLst>
                            <p:childTnLst>
                              <p:par>
                                <p:cTn id="22" presetID="26" presetClass="emph" presetSubtype="0" repeatCount="2000" fill="hold" nodeType="afterEffect">
                                  <p:stCondLst>
                                    <p:cond delay="0"/>
                                  </p:stCondLst>
                                  <p:childTnLst>
                                    <p:animEffect transition="out" filter="fade">
                                      <p:cBhvr>
                                        <p:cTn id="23" dur="500" tmFilter="0, 0; .2, .5; .8, .5; 1, 0"/>
                                        <p:tgtEl>
                                          <p:spTgt spid="47112"/>
                                        </p:tgtEl>
                                      </p:cBhvr>
                                    </p:animEffect>
                                    <p:animScale>
                                      <p:cBhvr>
                                        <p:cTn id="24" dur="250" autoRev="1" fill="hold"/>
                                        <p:tgtEl>
                                          <p:spTgt spid="47112"/>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49155"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a:solidFill>
                  <a:srgbClr val="C51729"/>
                </a:solidFill>
                <a:latin typeface="微軟正黑體" panose="020B0604030504040204" pitchFamily="34" charset="-120"/>
                <a:ea typeface="微軟正黑體" panose="020B0604030504040204" pitchFamily="34" charset="-120"/>
              </a:rPr>
              <a:t>資料庫首頁</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a:solidFill>
                  <a:srgbClr val="C51729"/>
                </a:solidFill>
                <a:latin typeface="微軟正黑體" panose="020B0604030504040204" pitchFamily="34" charset="-120"/>
                <a:ea typeface="微軟正黑體" panose="020B0604030504040204" pitchFamily="34" charset="-120"/>
              </a:rPr>
              <a:t>所有</a:t>
            </a:r>
            <a:r>
              <a:rPr lang="zh-TW" altLang="en-US" sz="2000" b="1" dirty="0" smtClean="0">
                <a:solidFill>
                  <a:srgbClr val="C51729"/>
                </a:solidFill>
                <a:latin typeface="微軟正黑體" panose="020B0604030504040204" pitchFamily="34" charset="-120"/>
                <a:ea typeface="微軟正黑體" panose="020B0604030504040204" pitchFamily="34" charset="-120"/>
              </a:rPr>
              <a:t>主題</a:t>
            </a:r>
            <a:endParaRPr lang="zh-TW"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25" name="矩形 24"/>
          <p:cNvSpPr/>
          <p:nvPr/>
        </p:nvSpPr>
        <p:spPr>
          <a:xfrm>
            <a:off x="4137025" y="4071938"/>
            <a:ext cx="2055813" cy="822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pic>
        <p:nvPicPr>
          <p:cNvPr id="4915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0850" y="2787650"/>
            <a:ext cx="7656513" cy="223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9159" name="群組 28"/>
          <p:cNvGrpSpPr>
            <a:grpSpLocks/>
          </p:cNvGrpSpPr>
          <p:nvPr/>
        </p:nvGrpSpPr>
        <p:grpSpPr bwMode="auto">
          <a:xfrm>
            <a:off x="3541713" y="4384674"/>
            <a:ext cx="1039812" cy="523875"/>
            <a:chOff x="1532842" y="4629388"/>
            <a:chExt cx="1211569" cy="610007"/>
          </a:xfrm>
        </p:grpSpPr>
        <p:sp>
          <p:nvSpPr>
            <p:cNvPr id="39" name="矩形 38"/>
            <p:cNvSpPr/>
            <p:nvPr/>
          </p:nvSpPr>
          <p:spPr>
            <a:xfrm>
              <a:off x="2015620" y="4921452"/>
              <a:ext cx="728791" cy="3179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9166" name="文字方塊 42"/>
            <p:cNvSpPr txBox="1">
              <a:spLocks noChangeArrowheads="1"/>
            </p:cNvSpPr>
            <p:nvPr/>
          </p:nvSpPr>
          <p:spPr bwMode="auto">
            <a:xfrm>
              <a:off x="1532842" y="4629388"/>
              <a:ext cx="509697"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pic>
        <p:nvPicPr>
          <p:cNvPr id="49160" name="Picture 5" descr="滑鼠游标,点击,图标高清图库素材免费下载(图片编号:7429071)-六图网"/>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93870">
            <a:off x="4540250" y="4730750"/>
            <a:ext cx="3079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群組 1"/>
          <p:cNvGrpSpPr/>
          <p:nvPr/>
        </p:nvGrpSpPr>
        <p:grpSpPr>
          <a:xfrm>
            <a:off x="4105738" y="149225"/>
            <a:ext cx="4866811" cy="4734639"/>
            <a:chOff x="4105738" y="149225"/>
            <a:chExt cx="4866811" cy="4734639"/>
          </a:xfrm>
          <a:effectLst>
            <a:outerShdw blurRad="50800" dist="38100" dir="2700000" algn="tl" rotWithShape="0">
              <a:prstClr val="black">
                <a:alpha val="40000"/>
              </a:prstClr>
            </a:outerShdw>
          </a:effectLst>
        </p:grpSpPr>
        <p:pic>
          <p:nvPicPr>
            <p:cNvPr id="45"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105738" y="149225"/>
              <a:ext cx="4866811" cy="37988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73" name="Picture 21"/>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105738" y="3813889"/>
              <a:ext cx="4866811" cy="106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內容版面配置區 2"/>
          <p:cNvSpPr txBox="1">
            <a:spLocks/>
          </p:cNvSpPr>
          <p:nvPr/>
        </p:nvSpPr>
        <p:spPr bwMode="auto">
          <a:xfrm>
            <a:off x="463550" y="749300"/>
            <a:ext cx="61563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選擇欲瀏覽之推薦主題 </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以「策略」為例</a:t>
            </a:r>
            <a:r>
              <a:rPr lang="en-US" altLang="zh-TW" sz="1400" dirty="0">
                <a:latin typeface="微軟正黑體" panose="020B0604030504040204" pitchFamily="34" charset="-120"/>
                <a:ea typeface="微軟正黑體" panose="020B0604030504040204" pitchFamily="34" charset="-120"/>
              </a:rPr>
              <a:t>)</a:t>
            </a:r>
          </a:p>
        </p:txBody>
      </p:sp>
      <p:sp>
        <p:nvSpPr>
          <p:cNvPr id="49163" name="內容版面配置區 2"/>
          <p:cNvSpPr txBox="1">
            <a:spLocks/>
          </p:cNvSpPr>
          <p:nvPr/>
        </p:nvSpPr>
        <p:spPr bwMode="auto">
          <a:xfrm>
            <a:off x="457200" y="1155700"/>
            <a:ext cx="6156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點選即可瀏覽該主題之文章列表</a:t>
            </a:r>
            <a:endParaRPr lang="en-US" altLang="zh-TW" sz="1400" dirty="0">
              <a:latin typeface="微軟正黑體" panose="020B0604030504040204" pitchFamily="34" charset="-120"/>
              <a:ea typeface="微軟正黑體" panose="020B0604030504040204" pitchFamily="34" charset="-120"/>
            </a:endParaRPr>
          </a:p>
        </p:txBody>
      </p:sp>
      <p:sp>
        <p:nvSpPr>
          <p:cNvPr id="49164" name="內容版面配置區 2"/>
          <p:cNvSpPr txBox="1">
            <a:spLocks/>
          </p:cNvSpPr>
          <p:nvPr/>
        </p:nvSpPr>
        <p:spPr bwMode="auto">
          <a:xfrm>
            <a:off x="457200" y="1560513"/>
            <a:ext cx="6156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點選下方「更多主題」則可瀏覽所有主題類別</a:t>
            </a:r>
            <a:endParaRPr lang="en-US" altLang="zh-TW" sz="1400" dirty="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64"/>
                                        </p:tgtEl>
                                        <p:attrNameLst>
                                          <p:attrName>style.visibility</p:attrName>
                                        </p:attrNameLst>
                                      </p:cBhvr>
                                      <p:to>
                                        <p:strVal val="visible"/>
                                      </p:to>
                                    </p:set>
                                    <p:animEffect transition="in" filter="wipe(left)">
                                      <p:cBhvr>
                                        <p:cTn id="7" dur="500"/>
                                        <p:tgtEl>
                                          <p:spTgt spid="49164"/>
                                        </p:tgtEl>
                                      </p:cBhvr>
                                    </p:animEffect>
                                  </p:childTnLst>
                                </p:cTn>
                              </p:par>
                              <p:par>
                                <p:cTn id="8" presetID="47" presetClass="entr" presetSubtype="0" fill="hold" nodeType="withEffect">
                                  <p:stCondLst>
                                    <p:cond delay="0"/>
                                  </p:stCondLst>
                                  <p:childTnLst>
                                    <p:set>
                                      <p:cBhvr>
                                        <p:cTn id="9" dur="1" fill="hold">
                                          <p:stCondLst>
                                            <p:cond delay="0"/>
                                          </p:stCondLst>
                                        </p:cTn>
                                        <p:tgtEl>
                                          <p:spTgt spid="49159"/>
                                        </p:tgtEl>
                                        <p:attrNameLst>
                                          <p:attrName>style.visibility</p:attrName>
                                        </p:attrNameLst>
                                      </p:cBhvr>
                                      <p:to>
                                        <p:strVal val="visible"/>
                                      </p:to>
                                    </p:set>
                                    <p:animEffect transition="in" filter="fade">
                                      <p:cBhvr>
                                        <p:cTn id="10" dur="500"/>
                                        <p:tgtEl>
                                          <p:spTgt spid="49159"/>
                                        </p:tgtEl>
                                      </p:cBhvr>
                                    </p:animEffect>
                                    <p:anim calcmode="lin" valueType="num">
                                      <p:cBhvr>
                                        <p:cTn id="11" dur="500" fill="hold"/>
                                        <p:tgtEl>
                                          <p:spTgt spid="49159"/>
                                        </p:tgtEl>
                                        <p:attrNameLst>
                                          <p:attrName>ppt_x</p:attrName>
                                        </p:attrNameLst>
                                      </p:cBhvr>
                                      <p:tavLst>
                                        <p:tav tm="0">
                                          <p:val>
                                            <p:strVal val="#ppt_x"/>
                                          </p:val>
                                        </p:tav>
                                        <p:tav tm="100000">
                                          <p:val>
                                            <p:strVal val="#ppt_x"/>
                                          </p:val>
                                        </p:tav>
                                      </p:tavLst>
                                    </p:anim>
                                    <p:anim calcmode="lin" valueType="num">
                                      <p:cBhvr>
                                        <p:cTn id="12" dur="500" fill="hold"/>
                                        <p:tgtEl>
                                          <p:spTgt spid="49159"/>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9160"/>
                                        </p:tgtEl>
                                        <p:attrNameLst>
                                          <p:attrName>style.visibility</p:attrName>
                                        </p:attrNameLst>
                                      </p:cBhvr>
                                      <p:to>
                                        <p:strVal val="visible"/>
                                      </p:to>
                                    </p:set>
                                    <p:animEffect transition="in" filter="fade">
                                      <p:cBhvr>
                                        <p:cTn id="15" dur="500"/>
                                        <p:tgtEl>
                                          <p:spTgt spid="49160"/>
                                        </p:tgtEl>
                                      </p:cBhvr>
                                    </p:animEffect>
                                  </p:childTnLst>
                                </p:cTn>
                              </p:par>
                            </p:childTnLst>
                          </p:cTn>
                        </p:par>
                        <p:par>
                          <p:cTn id="16" fill="hold">
                            <p:stCondLst>
                              <p:cond delay="500"/>
                            </p:stCondLst>
                            <p:childTnLst>
                              <p:par>
                                <p:cTn id="17" presetID="26" presetClass="emph" presetSubtype="0" repeatCount="2000" fill="hold" nodeType="afterEffect">
                                  <p:stCondLst>
                                    <p:cond delay="0"/>
                                  </p:stCondLst>
                                  <p:childTnLst>
                                    <p:animEffect transition="out" filter="fade">
                                      <p:cBhvr>
                                        <p:cTn id="18" dur="500" tmFilter="0, 0; .2, .5; .8, .5; 1, 0"/>
                                        <p:tgtEl>
                                          <p:spTgt spid="49160"/>
                                        </p:tgtEl>
                                      </p:cBhvr>
                                    </p:animEffect>
                                    <p:animScale>
                                      <p:cBhvr>
                                        <p:cTn id="19" dur="250" autoRev="1" fill="hold"/>
                                        <p:tgtEl>
                                          <p:spTgt spid="49160"/>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smtClean="0">
                <a:solidFill>
                  <a:srgbClr val="C51729"/>
                </a:solidFill>
                <a:latin typeface="微軟正黑體" panose="020B0604030504040204" pitchFamily="34" charset="-120"/>
                <a:ea typeface="微軟正黑體" panose="020B0604030504040204" pitchFamily="34" charset="-120"/>
              </a:rPr>
              <a:t>資料庫</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列印功能</a:t>
            </a:r>
            <a:endParaRPr lang="zh-TW" altLang="en-US" sz="2000" b="1" dirty="0">
              <a:solidFill>
                <a:srgbClr val="C51729"/>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3709640" y="42292"/>
            <a:ext cx="5326856" cy="4977730"/>
            <a:chOff x="2411759" y="123478"/>
            <a:chExt cx="6550994" cy="6121637"/>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11760" y="123478"/>
              <a:ext cx="6550993" cy="334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11759" y="2848015"/>
              <a:ext cx="6550994" cy="339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矩形 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9" name="矩形 8"/>
          <p:cNvSpPr/>
          <p:nvPr/>
        </p:nvSpPr>
        <p:spPr bwMode="auto">
          <a:xfrm>
            <a:off x="8017345" y="1337911"/>
            <a:ext cx="548346" cy="339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bwMode="auto">
          <a:xfrm>
            <a:off x="463551" y="749300"/>
            <a:ext cx="3172346" cy="75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使用帳號密碼登入後，文章頁面上方即會顯示列印按鈕</a:t>
            </a:r>
            <a:endParaRPr lang="en-US" altLang="zh-TW"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936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smtClean="0">
                <a:solidFill>
                  <a:srgbClr val="C51729"/>
                </a:solidFill>
                <a:latin typeface="微軟正黑體" panose="020B0604030504040204" pitchFamily="34" charset="-120"/>
                <a:ea typeface="微軟正黑體" panose="020B0604030504040204" pitchFamily="34" charset="-120"/>
              </a:rPr>
              <a:t>資料庫</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列印功能</a:t>
            </a:r>
            <a:endParaRPr lang="zh-TW"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7" name="矩形 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bwMode="auto">
          <a:xfrm>
            <a:off x="463551" y="749300"/>
            <a:ext cx="3172346" cy="75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使用帳號密碼登入後，文章頁面上方即會顯示列印按鈕</a:t>
            </a:r>
            <a:endParaRPr lang="en-US" altLang="zh-TW" sz="1400" dirty="0">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bwMode="auto">
          <a:xfrm>
            <a:off x="467544" y="1507560"/>
            <a:ext cx="3172346" cy="99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按下列印按鈕</a:t>
            </a:r>
            <a:r>
              <a:rPr lang="zh-TW" altLang="en-US" sz="1400" dirty="0" smtClean="0">
                <a:latin typeface="微軟正黑體" panose="020B0604030504040204" pitchFamily="34" charset="-120"/>
                <a:ea typeface="微軟正黑體" panose="020B0604030504040204" pitchFamily="34" charset="-120"/>
              </a:rPr>
              <a:t>後，使用列印帳號密碼進行登入，</a:t>
            </a:r>
            <a:r>
              <a:rPr lang="zh-TW" altLang="en-US" sz="1400" dirty="0">
                <a:latin typeface="微軟正黑體" panose="020B0604030504040204" pitchFamily="34" charset="-120"/>
                <a:ea typeface="微軟正黑體" panose="020B0604030504040204" pitchFamily="34" charset="-120"/>
              </a:rPr>
              <a:t>並</a:t>
            </a:r>
            <a:r>
              <a:rPr lang="zh-TW" altLang="en-US" sz="1400" dirty="0" smtClean="0">
                <a:latin typeface="微軟正黑體" panose="020B0604030504040204" pitchFamily="34" charset="-120"/>
                <a:ea typeface="微軟正黑體" panose="020B0604030504040204" pitchFamily="34" charset="-120"/>
              </a:rPr>
              <a:t>輸入相關基本資料及列印份數，確認後送出</a:t>
            </a:r>
            <a:endParaRPr lang="en-US" altLang="zh-TW" sz="1400" dirty="0">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3639890" y="555526"/>
            <a:ext cx="5516192" cy="4408462"/>
            <a:chOff x="3639890" y="149225"/>
            <a:chExt cx="5330848" cy="3904459"/>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39890" y="149225"/>
              <a:ext cx="5326855" cy="294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39890" y="1563638"/>
              <a:ext cx="5330848" cy="249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矩形 8"/>
          <p:cNvSpPr/>
          <p:nvPr/>
        </p:nvSpPr>
        <p:spPr bwMode="auto">
          <a:xfrm>
            <a:off x="4716016" y="2859782"/>
            <a:ext cx="3312368" cy="1872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3999154" y="53018"/>
            <a:ext cx="4893326" cy="4959510"/>
            <a:chOff x="3999154" y="53018"/>
            <a:chExt cx="4893326" cy="4959510"/>
          </a:xfrm>
        </p:grpSpPr>
        <p:grpSp>
          <p:nvGrpSpPr>
            <p:cNvPr id="4" name="群組 3"/>
            <p:cNvGrpSpPr/>
            <p:nvPr/>
          </p:nvGrpSpPr>
          <p:grpSpPr>
            <a:xfrm>
              <a:off x="3999154" y="53018"/>
              <a:ext cx="4893326" cy="4959510"/>
              <a:chOff x="3020895" y="149225"/>
              <a:chExt cx="5946650" cy="6027081"/>
            </a:xfrm>
          </p:grpSpPr>
          <p:pic>
            <p:nvPicPr>
              <p:cNvPr id="205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20895" y="149225"/>
                <a:ext cx="5946650" cy="328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278" r="1355" b="5753"/>
              <a:stretch/>
            </p:blipFill>
            <p:spPr bwMode="auto">
              <a:xfrm>
                <a:off x="3020895" y="3291830"/>
                <a:ext cx="5946650" cy="2884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矩形 7"/>
            <p:cNvSpPr/>
            <p:nvPr/>
          </p:nvSpPr>
          <p:spPr>
            <a:xfrm>
              <a:off x="5148064" y="1203598"/>
              <a:ext cx="216024" cy="144016"/>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sp>
        <p:nvSpPr>
          <p:cNvPr id="16" name="矩形 15"/>
          <p:cNvSpPr/>
          <p:nvPr/>
        </p:nvSpPr>
        <p:spPr bwMode="auto">
          <a:xfrm>
            <a:off x="4932040" y="1403370"/>
            <a:ext cx="3096344" cy="34726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9912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smtClean="0">
                <a:solidFill>
                  <a:srgbClr val="C51729"/>
                </a:solidFill>
                <a:latin typeface="微軟正黑體" panose="020B0604030504040204" pitchFamily="34" charset="-120"/>
                <a:ea typeface="微軟正黑體" panose="020B0604030504040204" pitchFamily="34" charset="-120"/>
              </a:rPr>
              <a:t>資料庫</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列印功能</a:t>
            </a:r>
            <a:endParaRPr lang="zh-TW"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7" name="矩形 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bwMode="auto">
          <a:xfrm>
            <a:off x="463551" y="749300"/>
            <a:ext cx="3172346" cy="75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使用帳號密碼登入後，文章頁面上方即會顯示列印按鈕</a:t>
            </a:r>
            <a:endParaRPr lang="en-US" altLang="zh-TW" sz="1400" dirty="0">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bwMode="auto">
          <a:xfrm>
            <a:off x="467544" y="1507560"/>
            <a:ext cx="3172346" cy="99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按下列印按鈕</a:t>
            </a:r>
            <a:r>
              <a:rPr lang="zh-TW" altLang="en-US" sz="1400" dirty="0" smtClean="0">
                <a:latin typeface="微軟正黑體" panose="020B0604030504040204" pitchFamily="34" charset="-120"/>
                <a:ea typeface="微軟正黑體" panose="020B0604030504040204" pitchFamily="34" charset="-120"/>
              </a:rPr>
              <a:t>後，使用列印帳號密碼進行登入，</a:t>
            </a:r>
            <a:r>
              <a:rPr lang="zh-TW" altLang="en-US" sz="1400" dirty="0">
                <a:latin typeface="微軟正黑體" panose="020B0604030504040204" pitchFamily="34" charset="-120"/>
                <a:ea typeface="微軟正黑體" panose="020B0604030504040204" pitchFamily="34" charset="-120"/>
              </a:rPr>
              <a:t>並</a:t>
            </a:r>
            <a:r>
              <a:rPr lang="zh-TW" altLang="en-US" sz="1400" dirty="0" smtClean="0">
                <a:latin typeface="微軟正黑體" panose="020B0604030504040204" pitchFamily="34" charset="-120"/>
                <a:ea typeface="微軟正黑體" panose="020B0604030504040204" pitchFamily="34" charset="-120"/>
              </a:rPr>
              <a:t>輸入相關基本資料及列印份數，確認後送出</a:t>
            </a:r>
            <a:endParaRPr lang="en-US" altLang="zh-TW" sz="1400" dirty="0">
              <a:latin typeface="微軟正黑體" panose="020B0604030504040204" pitchFamily="34" charset="-120"/>
              <a:ea typeface="微軟正黑體" panose="020B0604030504040204" pitchFamily="34" charset="-120"/>
            </a:endParaRPr>
          </a:p>
        </p:txBody>
      </p:sp>
      <p:sp>
        <p:nvSpPr>
          <p:cNvPr id="14" name="內容版面配置區 2"/>
          <p:cNvSpPr txBox="1">
            <a:spLocks/>
          </p:cNvSpPr>
          <p:nvPr/>
        </p:nvSpPr>
        <p:spPr bwMode="auto">
          <a:xfrm>
            <a:off x="467544" y="2477759"/>
            <a:ext cx="3172346" cy="7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3"/>
            </a:pPr>
            <a:r>
              <a:rPr lang="zh-TW" altLang="en-US" sz="1400" dirty="0" smtClean="0">
                <a:latin typeface="微軟正黑體" panose="020B0604030504040204" pitchFamily="34" charset="-120"/>
                <a:ea typeface="微軟正黑體" panose="020B0604030504040204" pitchFamily="34" charset="-120"/>
              </a:rPr>
              <a:t>送出後即會跳出列印畫面，按下列印按鈕即可列印文章</a:t>
            </a:r>
            <a:endParaRPr lang="en-US" altLang="zh-TW" sz="1400" dirty="0">
              <a:latin typeface="微軟正黑體" panose="020B0604030504040204" pitchFamily="34" charset="-120"/>
              <a:ea typeface="微軟正黑體" panose="020B0604030504040204" pitchFamily="34" charset="-120"/>
            </a:endParaRPr>
          </a:p>
        </p:txBody>
      </p:sp>
      <p:pic>
        <p:nvPicPr>
          <p:cNvPr id="307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11760" y="1187995"/>
            <a:ext cx="5469460" cy="363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bwMode="auto">
          <a:xfrm>
            <a:off x="8172400" y="4371950"/>
            <a:ext cx="396044" cy="3600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080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397000" y="555625"/>
            <a:ext cx="6616700" cy="405923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2" name="矩形 1"/>
          <p:cNvSpPr/>
          <p:nvPr/>
        </p:nvSpPr>
        <p:spPr>
          <a:xfrm>
            <a:off x="1692275" y="712788"/>
            <a:ext cx="6169025" cy="3722687"/>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29" name="文本框 28"/>
          <p:cNvSpPr txBox="1"/>
          <p:nvPr/>
        </p:nvSpPr>
        <p:spPr>
          <a:xfrm>
            <a:off x="3797635" y="1452141"/>
            <a:ext cx="2031325" cy="646331"/>
          </a:xfrm>
          <a:prstGeom prst="rect">
            <a:avLst/>
          </a:prstGeom>
          <a:noFill/>
        </p:spPr>
        <p:txBody>
          <a:bodyPr wrap="none" anchor="ctr">
            <a:spAutoFit/>
          </a:bodyPr>
          <a:lstStyle/>
          <a:p>
            <a:pPr algn="just" defTabSz="914400" eaLnBrk="1" fontAlgn="auto" hangingPunct="1">
              <a:spcBef>
                <a:spcPts val="0"/>
              </a:spcBef>
              <a:spcAft>
                <a:spcPts val="0"/>
              </a:spcAft>
              <a:defRPr/>
            </a:pPr>
            <a:r>
              <a:rPr lang="zh-TW" altLang="en-US" sz="3600" dirty="0" smtClean="0">
                <a:solidFill>
                  <a:prstClr val="white"/>
                </a:solidFill>
                <a:latin typeface="Arial Unicode MS" panose="020B0604020202020204" pitchFamily="34" charset="-120"/>
                <a:ea typeface="Arial Unicode MS" panose="020B0604020202020204" pitchFamily="34" charset="-120"/>
                <a:cs typeface="Arial Unicode MS" panose="020B0604020202020204" pitchFamily="34" charset="-120"/>
              </a:rPr>
              <a:t>謝謝聆聽</a:t>
            </a:r>
            <a:endParaRPr lang="zh-CN" altLang="en-US" sz="3600" dirty="0">
              <a:solidFill>
                <a:prstClr val="white"/>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53253" name="组合 30"/>
          <p:cNvGrpSpPr>
            <a:grpSpLocks/>
          </p:cNvGrpSpPr>
          <p:nvPr/>
        </p:nvGrpSpPr>
        <p:grpSpPr bwMode="auto">
          <a:xfrm flipV="1">
            <a:off x="2640013" y="2260600"/>
            <a:ext cx="4130675" cy="46038"/>
            <a:chOff x="1239791" y="3373704"/>
            <a:chExt cx="5327375" cy="56535"/>
          </a:xfrm>
        </p:grpSpPr>
        <p:sp>
          <p:nvSpPr>
            <p:cNvPr id="32" name="矩形 31"/>
            <p:cNvSpPr/>
            <p:nvPr/>
          </p:nvSpPr>
          <p:spPr>
            <a:xfrm>
              <a:off x="1239791" y="3373704"/>
              <a:ext cx="1068751"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5498415" y="3373704"/>
              <a:ext cx="1068751"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2304447" y="3373704"/>
              <a:ext cx="1068751"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4433759" y="3373704"/>
              <a:ext cx="1068751" cy="56535"/>
            </a:xfrm>
            <a:prstGeom prst="rect">
              <a:avLst/>
            </a:prstGeom>
            <a:solidFill>
              <a:schemeClr val="accent1">
                <a:lumMod val="7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3371150" y="3373704"/>
              <a:ext cx="1068751"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53254" name="文字方塊 12"/>
          <p:cNvSpPr txBox="1">
            <a:spLocks noChangeArrowheads="1"/>
          </p:cNvSpPr>
          <p:nvPr/>
        </p:nvSpPr>
        <p:spPr bwMode="auto">
          <a:xfrm>
            <a:off x="2127250" y="2427734"/>
            <a:ext cx="5156200" cy="136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ct val="200000"/>
              </a:lnSpc>
            </a:pPr>
            <a:r>
              <a:rPr lang="zh-TW" altLang="en-US" sz="1600" b="1" dirty="0">
                <a:solidFill>
                  <a:schemeClr val="bg1"/>
                </a:solidFill>
                <a:latin typeface="微軟正黑體" pitchFamily="34" charset="-120"/>
                <a:ea typeface="微軟正黑體" pitchFamily="34" charset="-120"/>
                <a:cs typeface="宋体" pitchFamily="2" charset="-122"/>
              </a:rPr>
              <a:t>漢珍數位圖書股份有限公司臺灣獨家代理</a:t>
            </a:r>
            <a:endParaRPr lang="en-US" altLang="zh-TW" sz="1600" b="1" dirty="0">
              <a:solidFill>
                <a:schemeClr val="bg1"/>
              </a:solidFill>
              <a:latin typeface="微軟正黑體" pitchFamily="34" charset="-120"/>
              <a:ea typeface="微軟正黑體" pitchFamily="34" charset="-120"/>
              <a:cs typeface="宋体" pitchFamily="2" charset="-122"/>
            </a:endParaRPr>
          </a:p>
          <a:p>
            <a:pPr algn="ctr" eaLnBrk="1" hangingPunct="1">
              <a:lnSpc>
                <a:spcPts val="1700"/>
              </a:lnSpc>
            </a:pPr>
            <a:endParaRPr lang="en-US" altLang="zh-TW" sz="1100" b="1" dirty="0" smtClean="0">
              <a:solidFill>
                <a:schemeClr val="bg1"/>
              </a:solidFill>
              <a:latin typeface="微軟正黑體" pitchFamily="34" charset="-120"/>
              <a:ea typeface="微軟正黑體" pitchFamily="34" charset="-120"/>
              <a:cs typeface="宋体" pitchFamily="2" charset="-122"/>
            </a:endParaRPr>
          </a:p>
          <a:p>
            <a:pPr algn="ctr" eaLnBrk="1" hangingPunct="1">
              <a:lnSpc>
                <a:spcPts val="1700"/>
              </a:lnSpc>
            </a:pPr>
            <a:r>
              <a:rPr lang="en-US" altLang="zh-TW" sz="1100" b="1" dirty="0" smtClean="0">
                <a:solidFill>
                  <a:schemeClr val="bg1"/>
                </a:solidFill>
                <a:latin typeface="微軟正黑體" pitchFamily="34" charset="-120"/>
                <a:ea typeface="微軟正黑體" pitchFamily="34" charset="-120"/>
                <a:cs typeface="宋体" pitchFamily="2" charset="-122"/>
              </a:rPr>
              <a:t>【</a:t>
            </a:r>
            <a:r>
              <a:rPr lang="zh-TW" altLang="en-US" sz="1100" b="1" dirty="0">
                <a:solidFill>
                  <a:schemeClr val="bg1"/>
                </a:solidFill>
                <a:latin typeface="微軟正黑體" pitchFamily="34" charset="-120"/>
                <a:ea typeface="微軟正黑體" pitchFamily="34" charset="-120"/>
                <a:cs typeface="宋体" pitchFamily="2" charset="-122"/>
              </a:rPr>
              <a:t>台北總公司</a:t>
            </a:r>
            <a:r>
              <a:rPr lang="en-US" altLang="zh-TW" sz="1100" b="1" dirty="0" smtClean="0">
                <a:solidFill>
                  <a:schemeClr val="bg1"/>
                </a:solidFill>
                <a:latin typeface="微軟正黑體" pitchFamily="34" charset="-120"/>
                <a:ea typeface="微軟正黑體" pitchFamily="34" charset="-120"/>
                <a:cs typeface="宋体" pitchFamily="2" charset="-122"/>
              </a:rPr>
              <a:t>】</a:t>
            </a:r>
            <a:r>
              <a:rPr lang="zh-TW" altLang="en-US" sz="1100" b="1" dirty="0" smtClean="0">
                <a:solidFill>
                  <a:schemeClr val="bg1"/>
                </a:solidFill>
                <a:latin typeface="微軟正黑體" pitchFamily="34" charset="-120"/>
                <a:ea typeface="微軟正黑體" pitchFamily="34" charset="-120"/>
                <a:cs typeface="宋体" pitchFamily="2" charset="-122"/>
              </a:rPr>
              <a:t>電話</a:t>
            </a:r>
            <a:r>
              <a:rPr lang="zh-TW" altLang="en-US" sz="1100" b="1" dirty="0">
                <a:solidFill>
                  <a:schemeClr val="bg1"/>
                </a:solidFill>
                <a:latin typeface="微軟正黑體" pitchFamily="34" charset="-120"/>
                <a:ea typeface="微軟正黑體" pitchFamily="34" charset="-120"/>
                <a:cs typeface="宋体" pitchFamily="2" charset="-122"/>
              </a:rPr>
              <a:t>：</a:t>
            </a:r>
            <a:r>
              <a:rPr lang="en-US" altLang="zh-TW" sz="1100" b="1" dirty="0">
                <a:solidFill>
                  <a:schemeClr val="bg1"/>
                </a:solidFill>
                <a:latin typeface="微軟正黑體" pitchFamily="34" charset="-120"/>
                <a:ea typeface="微軟正黑體" pitchFamily="34" charset="-120"/>
                <a:cs typeface="宋体" pitchFamily="2" charset="-122"/>
              </a:rPr>
              <a:t>(02)2736-1058   </a:t>
            </a:r>
            <a:r>
              <a:rPr lang="zh-TW" altLang="en-US" sz="1100" b="1" dirty="0">
                <a:solidFill>
                  <a:schemeClr val="bg1"/>
                </a:solidFill>
                <a:latin typeface="微軟正黑體" pitchFamily="34" charset="-120"/>
                <a:ea typeface="微軟正黑體" pitchFamily="34" charset="-120"/>
                <a:cs typeface="宋体" pitchFamily="2" charset="-122"/>
              </a:rPr>
              <a:t>傳真：</a:t>
            </a:r>
            <a:r>
              <a:rPr lang="en-US" altLang="zh-TW" sz="1100" b="1" dirty="0">
                <a:solidFill>
                  <a:schemeClr val="bg1"/>
                </a:solidFill>
                <a:latin typeface="微軟正黑體" pitchFamily="34" charset="-120"/>
                <a:ea typeface="微軟正黑體" pitchFamily="34" charset="-120"/>
                <a:cs typeface="宋体" pitchFamily="2" charset="-122"/>
              </a:rPr>
              <a:t>(02)2736-3001</a:t>
            </a:r>
          </a:p>
          <a:p>
            <a:pPr algn="ctr" eaLnBrk="1" hangingPunct="1">
              <a:lnSpc>
                <a:spcPts val="1700"/>
              </a:lnSpc>
            </a:pPr>
            <a:r>
              <a:rPr lang="en-US" altLang="zh-TW" sz="1100" b="1" dirty="0" smtClean="0">
                <a:solidFill>
                  <a:schemeClr val="bg1"/>
                </a:solidFill>
                <a:latin typeface="微軟正黑體" pitchFamily="34" charset="-120"/>
                <a:ea typeface="微軟正黑體" pitchFamily="34" charset="-120"/>
                <a:cs typeface="宋体" pitchFamily="2" charset="-122"/>
              </a:rPr>
              <a:t>【</a:t>
            </a:r>
            <a:r>
              <a:rPr lang="zh-TW" altLang="en-US" sz="1100" b="1" dirty="0">
                <a:solidFill>
                  <a:schemeClr val="bg1"/>
                </a:solidFill>
                <a:latin typeface="微軟正黑體" pitchFamily="34" charset="-120"/>
                <a:ea typeface="微軟正黑體" pitchFamily="34" charset="-120"/>
                <a:cs typeface="宋体" pitchFamily="2" charset="-122"/>
              </a:rPr>
              <a:t>南部辦事處</a:t>
            </a:r>
            <a:r>
              <a:rPr lang="en-US" altLang="zh-TW" sz="1100" b="1" dirty="0" smtClean="0">
                <a:solidFill>
                  <a:schemeClr val="bg1"/>
                </a:solidFill>
                <a:latin typeface="微軟正黑體" pitchFamily="34" charset="-120"/>
                <a:ea typeface="微軟正黑體" pitchFamily="34" charset="-120"/>
                <a:cs typeface="宋体" pitchFamily="2" charset="-122"/>
              </a:rPr>
              <a:t>】 </a:t>
            </a:r>
            <a:r>
              <a:rPr lang="zh-TW" altLang="en-US" sz="1100" b="1" dirty="0">
                <a:solidFill>
                  <a:schemeClr val="bg1"/>
                </a:solidFill>
                <a:latin typeface="微軟正黑體" pitchFamily="34" charset="-120"/>
                <a:ea typeface="微軟正黑體" pitchFamily="34" charset="-120"/>
                <a:cs typeface="宋体" pitchFamily="2" charset="-122"/>
              </a:rPr>
              <a:t>電話：</a:t>
            </a:r>
            <a:r>
              <a:rPr lang="en-US" altLang="zh-TW" sz="1100" b="1" dirty="0">
                <a:solidFill>
                  <a:schemeClr val="bg1"/>
                </a:solidFill>
                <a:latin typeface="微軟正黑體" pitchFamily="34" charset="-120"/>
                <a:ea typeface="微軟正黑體" pitchFamily="34" charset="-120"/>
                <a:cs typeface="宋体" pitchFamily="2" charset="-122"/>
              </a:rPr>
              <a:t>(06)302-5369    </a:t>
            </a:r>
            <a:r>
              <a:rPr lang="zh-TW" altLang="en-US" sz="1100" b="1" dirty="0">
                <a:solidFill>
                  <a:schemeClr val="bg1"/>
                </a:solidFill>
                <a:latin typeface="微軟正黑體" pitchFamily="34" charset="-120"/>
                <a:ea typeface="微軟正黑體" pitchFamily="34" charset="-120"/>
                <a:cs typeface="宋体" pitchFamily="2" charset="-122"/>
              </a:rPr>
              <a:t>傳真：</a:t>
            </a:r>
            <a:r>
              <a:rPr lang="en-US" altLang="zh-TW" sz="1100" b="1" dirty="0">
                <a:solidFill>
                  <a:schemeClr val="bg1"/>
                </a:solidFill>
                <a:latin typeface="微軟正黑體" pitchFamily="34" charset="-120"/>
                <a:ea typeface="微軟正黑體" pitchFamily="34" charset="-120"/>
                <a:cs typeface="宋体" pitchFamily="2" charset="-122"/>
              </a:rPr>
              <a:t>(06)302-5427  </a:t>
            </a:r>
            <a:endParaRPr lang="en-US" altLang="zh-TW" sz="1100" b="1" dirty="0" smtClean="0">
              <a:solidFill>
                <a:schemeClr val="bg1"/>
              </a:solidFill>
              <a:latin typeface="微軟正黑體" pitchFamily="34" charset="-120"/>
              <a:ea typeface="微軟正黑體" pitchFamily="34" charset="-120"/>
              <a:cs typeface="宋体" pitchFamily="2" charset="-122"/>
            </a:endParaRPr>
          </a:p>
          <a:p>
            <a:pPr eaLnBrk="1" hangingPunct="1">
              <a:lnSpc>
                <a:spcPts val="1700"/>
              </a:lnSpc>
            </a:pPr>
            <a:r>
              <a:rPr lang="zh-TW" altLang="en-US" sz="1100" b="1" dirty="0" smtClean="0">
                <a:solidFill>
                  <a:schemeClr val="bg1"/>
                </a:solidFill>
                <a:latin typeface="微軟正黑體" pitchFamily="34" charset="-120"/>
                <a:ea typeface="微軟正黑體" pitchFamily="34" charset="-120"/>
                <a:cs typeface="宋体" pitchFamily="2" charset="-122"/>
              </a:rPr>
              <a:t>                      網址：</a:t>
            </a:r>
            <a:r>
              <a:rPr lang="en-US" altLang="zh-TW" sz="1100" b="1" dirty="0" smtClean="0">
                <a:solidFill>
                  <a:schemeClr val="bg1"/>
                </a:solidFill>
                <a:latin typeface="微軟正黑體" pitchFamily="34" charset="-120"/>
                <a:ea typeface="微軟正黑體" pitchFamily="34" charset="-120"/>
                <a:cs typeface="宋体" pitchFamily="2" charset="-122"/>
              </a:rPr>
              <a:t>www.tbmc.com.tw</a:t>
            </a:r>
            <a:r>
              <a:rPr lang="zh-TW" altLang="en-US" sz="1100" b="1" dirty="0" smtClean="0">
                <a:solidFill>
                  <a:schemeClr val="bg1"/>
                </a:solidFill>
                <a:latin typeface="微軟正黑體" pitchFamily="34" charset="-120"/>
                <a:ea typeface="微軟正黑體" pitchFamily="34" charset="-120"/>
                <a:cs typeface="宋体" pitchFamily="2" charset="-122"/>
              </a:rPr>
              <a:t> </a:t>
            </a:r>
            <a:r>
              <a:rPr lang="en-US" altLang="zh-TW" sz="1100" b="1" dirty="0" smtClean="0">
                <a:solidFill>
                  <a:schemeClr val="bg1"/>
                </a:solidFill>
                <a:latin typeface="微軟正黑體" pitchFamily="34" charset="-120"/>
                <a:ea typeface="微軟正黑體" pitchFamily="34" charset="-120"/>
                <a:cs typeface="宋体" pitchFamily="2" charset="-122"/>
              </a:rPr>
              <a:t>   </a:t>
            </a:r>
            <a:r>
              <a:rPr lang="zh-TW" altLang="en-US" sz="1100" b="1" dirty="0" smtClean="0">
                <a:solidFill>
                  <a:schemeClr val="bg1"/>
                </a:solidFill>
                <a:latin typeface="微軟正黑體" pitchFamily="34" charset="-120"/>
                <a:ea typeface="微軟正黑體" pitchFamily="34" charset="-120"/>
                <a:cs typeface="宋体" pitchFamily="2" charset="-122"/>
              </a:rPr>
              <a:t>服務</a:t>
            </a:r>
            <a:r>
              <a:rPr lang="zh-TW" altLang="en-US" sz="1100" b="1" dirty="0">
                <a:solidFill>
                  <a:schemeClr val="bg1"/>
                </a:solidFill>
                <a:latin typeface="微軟正黑體" pitchFamily="34" charset="-120"/>
                <a:ea typeface="微軟正黑體" pitchFamily="34" charset="-120"/>
                <a:cs typeface="宋体" pitchFamily="2" charset="-122"/>
              </a:rPr>
              <a:t>信箱：</a:t>
            </a:r>
            <a:r>
              <a:rPr lang="en-US" altLang="zh-TW" sz="1100" b="1" dirty="0">
                <a:solidFill>
                  <a:schemeClr val="bg1"/>
                </a:solidFill>
                <a:latin typeface="微軟正黑體" pitchFamily="34" charset="-120"/>
                <a:ea typeface="微軟正黑體" pitchFamily="34" charset="-120"/>
                <a:cs typeface="宋体" pitchFamily="2" charset="-122"/>
              </a:rPr>
              <a:t>info@tbmc.com.tw</a:t>
            </a:r>
            <a:endParaRPr lang="zh-TW" altLang="en-US" sz="1100" b="1" dirty="0">
              <a:solidFill>
                <a:schemeClr val="bg1"/>
              </a:solidFill>
              <a:latin typeface="微軟正黑體" pitchFamily="34" charset="-120"/>
              <a:ea typeface="微軟正黑體" pitchFamily="34" charset="-120"/>
              <a:cs typeface="宋体" pitchFamily="2" charset="-122"/>
            </a:endParaRPr>
          </a:p>
        </p:txBody>
      </p:sp>
      <p:grpSp>
        <p:nvGrpSpPr>
          <p:cNvPr id="53256" name="组合 6"/>
          <p:cNvGrpSpPr>
            <a:grpSpLocks/>
          </p:cNvGrpSpPr>
          <p:nvPr/>
        </p:nvGrpSpPr>
        <p:grpSpPr bwMode="auto">
          <a:xfrm flipV="1">
            <a:off x="0" y="5056188"/>
            <a:ext cx="9144000" cy="87312"/>
            <a:chOff x="1239791" y="3373704"/>
            <a:chExt cx="5327375" cy="56535"/>
          </a:xfrm>
        </p:grpSpPr>
        <p:sp>
          <p:nvSpPr>
            <p:cNvPr id="16" name="矩形 15"/>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8" name="矩形 17"/>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9" name="矩形 18"/>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0" name="矩形 19"/>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1" name="矩形 20"/>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398588"/>
            <a:ext cx="5486400" cy="2808287"/>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0" name="文本框 14"/>
          <p:cNvSpPr txBox="1">
            <a:spLocks noChangeArrowheads="1"/>
          </p:cNvSpPr>
          <p:nvPr/>
        </p:nvSpPr>
        <p:spPr bwMode="auto">
          <a:xfrm>
            <a:off x="395288" y="2198688"/>
            <a:ext cx="2587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2800" b="1" dirty="0" smtClean="0">
                <a:solidFill>
                  <a:prstClr val="white"/>
                </a:solidFill>
                <a:latin typeface="微軟正黑體" panose="020B0604030504040204" pitchFamily="34" charset="-120"/>
                <a:ea typeface="微軟正黑體" panose="020B0604030504040204" pitchFamily="34" charset="-120"/>
              </a:rPr>
              <a:t>01.</a:t>
            </a:r>
            <a:r>
              <a:rPr lang="zh-TW" altLang="en-US" sz="2800" b="1" dirty="0" smtClean="0">
                <a:solidFill>
                  <a:prstClr val="white"/>
                </a:solidFill>
                <a:latin typeface="微軟正黑體" panose="020B0604030504040204" pitchFamily="34" charset="-120"/>
                <a:ea typeface="微軟正黑體" panose="020B0604030504040204" pitchFamily="34" charset="-120"/>
              </a:rPr>
              <a:t> 資料庫介紹</a:t>
            </a:r>
            <a:endParaRPr lang="en-US" altLang="zh-CN" sz="2800" b="1" dirty="0" smtClean="0">
              <a:solidFill>
                <a:prstClr val="white"/>
              </a:solidFill>
              <a:latin typeface="微軟正黑體" panose="020B0604030504040204" pitchFamily="34" charset="-120"/>
              <a:ea typeface="微軟正黑體" panose="020B0604030504040204" pitchFamily="34" charset="-120"/>
            </a:endParaRPr>
          </a:p>
        </p:txBody>
      </p:sp>
      <p:sp>
        <p:nvSpPr>
          <p:cNvPr id="12292" name="Rectangle 15"/>
          <p:cNvSpPr>
            <a:spLocks noChangeArrowheads="1"/>
          </p:cNvSpPr>
          <p:nvPr/>
        </p:nvSpPr>
        <p:spPr bwMode="auto">
          <a:xfrm>
            <a:off x="968375" y="2722563"/>
            <a:ext cx="35496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ct val="150000"/>
              </a:lnSpc>
            </a:pPr>
            <a:r>
              <a:rPr lang="zh-TW" altLang="en-US" sz="1500">
                <a:solidFill>
                  <a:schemeClr val="bg1"/>
                </a:solidFill>
                <a:latin typeface="微軟正黑體" panose="020B0604030504040204" pitchFamily="34" charset="-120"/>
                <a:ea typeface="微軟正黑體" panose="020B0604030504040204" pitchFamily="34" charset="-120"/>
              </a:rPr>
              <a:t>關於</a:t>
            </a:r>
            <a:r>
              <a:rPr lang="en-US" altLang="zh-TW" sz="1500">
                <a:solidFill>
                  <a:schemeClr val="bg1"/>
                </a:solidFill>
                <a:latin typeface="微軟正黑體" panose="020B0604030504040204" pitchFamily="34" charset="-120"/>
                <a:ea typeface="微軟正黑體" panose="020B0604030504040204" pitchFamily="34" charset="-120"/>
              </a:rPr>
              <a:t>《</a:t>
            </a:r>
            <a:r>
              <a:rPr lang="zh-TW" altLang="en-US" sz="1500">
                <a:solidFill>
                  <a:schemeClr val="bg1"/>
                </a:solidFill>
                <a:latin typeface="微軟正黑體" panose="020B0604030504040204" pitchFamily="34" charset="-120"/>
                <a:ea typeface="微軟正黑體" panose="020B0604030504040204" pitchFamily="34" charset="-120"/>
              </a:rPr>
              <a:t>哈佛商業評論</a:t>
            </a:r>
            <a:r>
              <a:rPr lang="en-US" altLang="zh-TW" sz="1500">
                <a:solidFill>
                  <a:schemeClr val="bg1"/>
                </a:solidFill>
                <a:latin typeface="微軟正黑體" panose="020B0604030504040204" pitchFamily="34" charset="-120"/>
                <a:ea typeface="微軟正黑體" panose="020B0604030504040204" pitchFamily="34" charset="-120"/>
              </a:rPr>
              <a:t>》</a:t>
            </a:r>
            <a:endParaRPr lang="vi-VN" altLang="zh-CN" sz="1500">
              <a:solidFill>
                <a:schemeClr val="bg1"/>
              </a:solidFill>
              <a:latin typeface="Calibri" pitchFamily="34" charset="0"/>
              <a:ea typeface="微軟正黑體" panose="020B0604030504040204" pitchFamily="34" charset="-12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4338" name="图片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9188" y="0"/>
            <a:ext cx="16748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13" y="0"/>
            <a:ext cx="750570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33453" y="1058863"/>
            <a:ext cx="4578350" cy="3457575"/>
          </a:xfrm>
          <a:prstGeom prst="rect">
            <a:avLst/>
          </a:prstGeom>
          <a:solidFill>
            <a:srgbClr val="B0002E">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4341" name="标题 2"/>
          <p:cNvSpPr>
            <a:spLocks noGrp="1"/>
          </p:cNvSpPr>
          <p:nvPr>
            <p:ph type="title"/>
          </p:nvPr>
        </p:nvSpPr>
        <p:spPr bwMode="auto">
          <a:xfrm>
            <a:off x="450850" y="274638"/>
            <a:ext cx="3257550"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000" b="1" dirty="0" smtClean="0">
                <a:solidFill>
                  <a:srgbClr val="C51729"/>
                </a:solidFill>
                <a:latin typeface="微軟正黑體" panose="020B0604030504040204" pitchFamily="34" charset="-120"/>
                <a:ea typeface="微軟正黑體" panose="020B0604030504040204" pitchFamily="34" charset="-120"/>
              </a:rPr>
              <a:t>關於「哈佛商業評論」</a:t>
            </a:r>
            <a:endParaRPr lang="zh-CN" altLang="en-US" sz="2000" b="1" dirty="0" smtClean="0">
              <a:solidFill>
                <a:srgbClr val="C51729"/>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2" name="Rectangle 15"/>
          <p:cNvSpPr>
            <a:spLocks noChangeArrowheads="1"/>
          </p:cNvSpPr>
          <p:nvPr/>
        </p:nvSpPr>
        <p:spPr bwMode="auto">
          <a:xfrm>
            <a:off x="3931866" y="1001713"/>
            <a:ext cx="476091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en-US" altLang="zh-CN" sz="1400" dirty="0">
                <a:solidFill>
                  <a:schemeClr val="bg1"/>
                </a:solidFill>
                <a:latin typeface="微軟正黑體" panose="020B0604030504040204" pitchFamily="34" charset="-120"/>
                <a:ea typeface="微軟正黑體" panose="020B0604030504040204" pitchFamily="34" charset="-120"/>
              </a:rPr>
              <a:t>“Almost single-handedly sets the management agenda. </a:t>
            </a:r>
            <a:r>
              <a:rPr lang="en-US" altLang="zh-CN" sz="1400" dirty="0" smtClean="0">
                <a:solidFill>
                  <a:schemeClr val="bg1"/>
                </a:solidFill>
                <a:latin typeface="微軟正黑體" panose="020B0604030504040204" pitchFamily="34" charset="-120"/>
                <a:ea typeface="微軟正黑體" panose="020B0604030504040204" pitchFamily="34" charset="-120"/>
              </a:rPr>
              <a:t>”— Economist</a:t>
            </a:r>
          </a:p>
          <a:p>
            <a:pPr defTabSz="914400" eaLnBrk="1" fontAlgn="auto" hangingPunct="1">
              <a:lnSpc>
                <a:spcPts val="3000"/>
              </a:lnSpc>
              <a:spcBef>
                <a:spcPts val="0"/>
              </a:spcBef>
              <a:spcAft>
                <a:spcPts val="0"/>
              </a:spcAft>
              <a:defRPr/>
            </a:pPr>
            <a:r>
              <a:rPr lang="zh-TW" altLang="en-US" sz="1400" dirty="0" smtClean="0">
                <a:solidFill>
                  <a:schemeClr val="bg1"/>
                </a:solidFill>
                <a:latin typeface="微軟正黑體" panose="020B0604030504040204" pitchFamily="34" charset="-120"/>
                <a:ea typeface="微軟正黑體" panose="020B0604030504040204" pitchFamily="34" charset="-120"/>
              </a:rPr>
              <a:t>      經濟</a:t>
            </a:r>
            <a:r>
              <a:rPr lang="zh-TW" altLang="en-US" sz="1400" dirty="0">
                <a:solidFill>
                  <a:schemeClr val="bg1"/>
                </a:solidFill>
                <a:latin typeface="微軟正黑體" panose="020B0604030504040204" pitchFamily="34" charset="-120"/>
                <a:ea typeface="微軟正黑體" panose="020B0604030504040204" pitchFamily="34" charset="-120"/>
              </a:rPr>
              <a:t>學人：「</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哈佛商業評論</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獨樹管理界的議題。</a:t>
            </a:r>
            <a:r>
              <a:rPr lang="zh-TW" altLang="en-US" sz="1400" dirty="0" smtClean="0">
                <a:solidFill>
                  <a:schemeClr val="bg1"/>
                </a:solidFill>
                <a:latin typeface="微軟正黑體" panose="020B0604030504040204" pitchFamily="34" charset="-120"/>
                <a:ea typeface="微軟正黑體" panose="020B0604030504040204" pitchFamily="34" charset="-120"/>
              </a:rPr>
              <a:t>」</a:t>
            </a:r>
            <a:endParaRPr lang="zh-TW" altLang="en-US" sz="1400" dirty="0">
              <a:solidFill>
                <a:schemeClr val="bg1"/>
              </a:solidFill>
              <a:latin typeface="微軟正黑體" panose="020B0604030504040204" pitchFamily="34" charset="-120"/>
              <a:ea typeface="微軟正黑體" panose="020B0604030504040204" pitchFamily="34" charset="-120"/>
            </a:endParaRPr>
          </a:p>
        </p:txBody>
      </p:sp>
      <p:pic>
        <p:nvPicPr>
          <p:cNvPr id="14344" name="Picture 2" descr="Inside the HBR Newsroom: How the World's Must-Read Management Blog Actually  Works"/>
          <p:cNvPicPr>
            <a:picLocks noChangeAspect="1" noChangeArrowheads="1"/>
          </p:cNvPicPr>
          <p:nvPr/>
        </p:nvPicPr>
        <p:blipFill>
          <a:blip r:embed="rId5" cstate="screen">
            <a:clrChange>
              <a:clrFrom>
                <a:srgbClr val="B21721"/>
              </a:clrFrom>
              <a:clrTo>
                <a:srgbClr val="B21721">
                  <a:alpha val="0"/>
                </a:srgbClr>
              </a:clrTo>
            </a:clrChange>
            <a:extLst>
              <a:ext uri="{28A0092B-C50C-407E-A947-70E740481C1C}">
                <a14:useLocalDpi xmlns:a14="http://schemas.microsoft.com/office/drawing/2010/main"/>
              </a:ext>
            </a:extLst>
          </a:blip>
          <a:srcRect/>
          <a:stretch>
            <a:fillRect/>
          </a:stretch>
        </p:blipFill>
        <p:spPr bwMode="auto">
          <a:xfrm>
            <a:off x="1635125" y="2103438"/>
            <a:ext cx="10144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5"/>
          <p:cNvSpPr>
            <a:spLocks noChangeArrowheads="1"/>
          </p:cNvSpPr>
          <p:nvPr/>
        </p:nvSpPr>
        <p:spPr bwMode="auto">
          <a:xfrm>
            <a:off x="3939803" y="2154238"/>
            <a:ext cx="475297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zh-TW" altLang="en-US" sz="1400" dirty="0" smtClean="0">
                <a:solidFill>
                  <a:schemeClr val="bg1"/>
                </a:solidFill>
                <a:latin typeface="微軟正黑體" panose="020B0604030504040204" pitchFamily="34" charset="-120"/>
                <a:ea typeface="微軟正黑體" panose="020B0604030504040204" pitchFamily="34" charset="-120"/>
              </a:rPr>
              <a:t>“ </a:t>
            </a:r>
            <a:r>
              <a:rPr lang="en-US" altLang="zh-CN" sz="1400" dirty="0">
                <a:solidFill>
                  <a:schemeClr val="bg1"/>
                </a:solidFill>
                <a:latin typeface="微軟正黑體" panose="020B0604030504040204" pitchFamily="34" charset="-120"/>
                <a:ea typeface="微軟正黑體" panose="020B0604030504040204" pitchFamily="34" charset="-120"/>
              </a:rPr>
              <a:t>There is no denying HBR's clout. </a:t>
            </a:r>
            <a:r>
              <a:rPr lang="en-US" altLang="zh-CN" sz="1400" dirty="0" smtClean="0">
                <a:solidFill>
                  <a:schemeClr val="bg1"/>
                </a:solidFill>
                <a:latin typeface="微軟正黑體" panose="020B0604030504040204" pitchFamily="34" charset="-120"/>
                <a:ea typeface="微軟正黑體" panose="020B0604030504040204" pitchFamily="34" charset="-120"/>
              </a:rPr>
              <a:t>”</a:t>
            </a:r>
          </a:p>
          <a:p>
            <a:pPr defTabSz="914400" eaLnBrk="1" fontAlgn="auto" hangingPunct="1">
              <a:lnSpc>
                <a:spcPts val="3000"/>
              </a:lnSpc>
              <a:spcBef>
                <a:spcPts val="0"/>
              </a:spcBef>
              <a:spcAft>
                <a:spcPts val="0"/>
              </a:spcAft>
              <a:defRPr/>
            </a:pPr>
            <a:r>
              <a:rPr lang="en-US" altLang="zh-CN" sz="1400" dirty="0">
                <a:solidFill>
                  <a:schemeClr val="bg1"/>
                </a:solidFill>
                <a:latin typeface="微軟正黑體" panose="020B0604030504040204" pitchFamily="34" charset="-120"/>
                <a:ea typeface="微軟正黑體" panose="020B0604030504040204" pitchFamily="34" charset="-120"/>
              </a:rPr>
              <a:t> </a:t>
            </a:r>
            <a:r>
              <a:rPr lang="en-US" altLang="zh-CN" sz="1400" dirty="0" smtClean="0">
                <a:solidFill>
                  <a:schemeClr val="bg1"/>
                </a:solidFill>
                <a:latin typeface="微軟正黑體" panose="020B0604030504040204" pitchFamily="34" charset="-120"/>
                <a:ea typeface="微軟正黑體" panose="020B0604030504040204" pitchFamily="34" charset="-120"/>
              </a:rPr>
              <a:t>      — </a:t>
            </a:r>
            <a:r>
              <a:rPr lang="en-US" altLang="zh-CN" sz="1400" dirty="0">
                <a:solidFill>
                  <a:schemeClr val="bg1"/>
                </a:solidFill>
                <a:latin typeface="微軟正黑體" panose="020B0604030504040204" pitchFamily="34" charset="-120"/>
                <a:ea typeface="微軟正黑體" panose="020B0604030504040204" pitchFamily="34" charset="-120"/>
              </a:rPr>
              <a:t>Financial </a:t>
            </a:r>
            <a:r>
              <a:rPr lang="en-US" altLang="zh-CN" sz="1400" dirty="0" smtClean="0">
                <a:solidFill>
                  <a:schemeClr val="bg1"/>
                </a:solidFill>
                <a:latin typeface="微軟正黑體" panose="020B0604030504040204" pitchFamily="34" charset="-120"/>
                <a:ea typeface="微軟正黑體" panose="020B0604030504040204" pitchFamily="34" charset="-120"/>
              </a:rPr>
              <a:t>Times      </a:t>
            </a:r>
          </a:p>
          <a:p>
            <a:pPr defTabSz="914400" eaLnBrk="1" fontAlgn="auto" hangingPunct="1">
              <a:lnSpc>
                <a:spcPts val="3000"/>
              </a:lnSpc>
              <a:spcBef>
                <a:spcPts val="0"/>
              </a:spcBef>
              <a:spcAft>
                <a:spcPts val="0"/>
              </a:spcAft>
              <a:defRPr/>
            </a:pPr>
            <a:r>
              <a:rPr lang="en-US" altLang="zh-TW" sz="1400" dirty="0">
                <a:solidFill>
                  <a:schemeClr val="bg1"/>
                </a:solidFill>
                <a:latin typeface="微軟正黑體" panose="020B0604030504040204" pitchFamily="34" charset="-120"/>
                <a:ea typeface="微軟正黑體" panose="020B0604030504040204" pitchFamily="34" charset="-120"/>
              </a:rPr>
              <a:t> </a:t>
            </a:r>
            <a:r>
              <a:rPr lang="en-US" altLang="zh-TW" sz="1400" dirty="0" smtClean="0">
                <a:solidFill>
                  <a:schemeClr val="bg1"/>
                </a:solidFill>
                <a:latin typeface="微軟正黑體" panose="020B0604030504040204" pitchFamily="34" charset="-120"/>
                <a:ea typeface="微軟正黑體" panose="020B0604030504040204" pitchFamily="34" charset="-120"/>
              </a:rPr>
              <a:t>     </a:t>
            </a:r>
            <a:r>
              <a:rPr lang="zh-TW" altLang="en-US" sz="1400" dirty="0" smtClean="0">
                <a:solidFill>
                  <a:schemeClr val="bg1"/>
                </a:solidFill>
                <a:latin typeface="微軟正黑體" panose="020B0604030504040204" pitchFamily="34" charset="-120"/>
                <a:ea typeface="微軟正黑體" panose="020B0604030504040204" pitchFamily="34" charset="-120"/>
              </a:rPr>
              <a:t>金融</a:t>
            </a:r>
            <a:r>
              <a:rPr lang="zh-TW" altLang="en-US" sz="1400" dirty="0">
                <a:solidFill>
                  <a:schemeClr val="bg1"/>
                </a:solidFill>
                <a:latin typeface="微軟正黑體" panose="020B0604030504040204" pitchFamily="34" charset="-120"/>
                <a:ea typeface="微軟正黑體" panose="020B0604030504040204" pitchFamily="34" charset="-120"/>
              </a:rPr>
              <a:t>時報：「</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哈佛商業評論</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的影響力不容否認</a:t>
            </a:r>
            <a:r>
              <a:rPr lang="zh-TW" altLang="en-US" sz="1400" dirty="0" smtClean="0">
                <a:solidFill>
                  <a:schemeClr val="bg1"/>
                </a:solidFill>
                <a:latin typeface="微軟正黑體" panose="020B0604030504040204" pitchFamily="34" charset="-120"/>
                <a:ea typeface="微軟正黑體" panose="020B0604030504040204" pitchFamily="34" charset="-120"/>
              </a:rPr>
              <a:t>。」</a:t>
            </a:r>
            <a:endParaRPr lang="zh-TW" altLang="en-US" sz="1400" dirty="0">
              <a:solidFill>
                <a:schemeClr val="bg1"/>
              </a:solidFill>
              <a:latin typeface="微軟正黑體" panose="020B0604030504040204" pitchFamily="34" charset="-120"/>
              <a:ea typeface="微軟正黑體" panose="020B0604030504040204" pitchFamily="34" charset="-120"/>
            </a:endParaRPr>
          </a:p>
        </p:txBody>
      </p:sp>
      <p:sp>
        <p:nvSpPr>
          <p:cNvPr id="15" name="Rectangle 15"/>
          <p:cNvSpPr>
            <a:spLocks noChangeArrowheads="1"/>
          </p:cNvSpPr>
          <p:nvPr/>
        </p:nvSpPr>
        <p:spPr bwMode="auto">
          <a:xfrm>
            <a:off x="3923928" y="3275013"/>
            <a:ext cx="47688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zh-TW" altLang="en-US" sz="1400" dirty="0" smtClean="0">
                <a:solidFill>
                  <a:schemeClr val="bg1"/>
                </a:solidFill>
                <a:latin typeface="微軟正黑體" panose="020B0604030504040204" pitchFamily="34" charset="-120"/>
                <a:ea typeface="微軟正黑體" panose="020B0604030504040204" pitchFamily="34" charset="-120"/>
              </a:rPr>
              <a:t>“</a:t>
            </a:r>
            <a:r>
              <a:rPr lang="en-US" altLang="zh-CN" sz="1400" dirty="0">
                <a:solidFill>
                  <a:schemeClr val="bg1"/>
                </a:solidFill>
                <a:latin typeface="微軟正黑體" panose="020B0604030504040204" pitchFamily="34" charset="-120"/>
                <a:ea typeface="微軟正黑體" panose="020B0604030504040204" pitchFamily="34" charset="-120"/>
              </a:rPr>
              <a:t>Widely considered the bible of management theory. ”—  Wall Street </a:t>
            </a:r>
            <a:r>
              <a:rPr lang="en-US" altLang="zh-CN" sz="1400" dirty="0" smtClean="0">
                <a:solidFill>
                  <a:schemeClr val="bg1"/>
                </a:solidFill>
                <a:latin typeface="微軟正黑體" panose="020B0604030504040204" pitchFamily="34" charset="-120"/>
                <a:ea typeface="微軟正黑體" panose="020B0604030504040204" pitchFamily="34" charset="-120"/>
              </a:rPr>
              <a:t>Journal</a:t>
            </a:r>
          </a:p>
          <a:p>
            <a:pPr defTabSz="914400" eaLnBrk="1" fontAlgn="auto" hangingPunct="1">
              <a:lnSpc>
                <a:spcPts val="3000"/>
              </a:lnSpc>
              <a:spcBef>
                <a:spcPts val="0"/>
              </a:spcBef>
              <a:spcAft>
                <a:spcPts val="0"/>
              </a:spcAft>
              <a:defRPr/>
            </a:pPr>
            <a:r>
              <a:rPr lang="en-US" altLang="zh-TW" sz="1400" dirty="0" smtClean="0">
                <a:solidFill>
                  <a:schemeClr val="bg1"/>
                </a:solidFill>
                <a:latin typeface="微軟正黑體" panose="020B0604030504040204" pitchFamily="34" charset="-120"/>
                <a:ea typeface="微軟正黑體" panose="020B0604030504040204" pitchFamily="34" charset="-120"/>
              </a:rPr>
              <a:t>      </a:t>
            </a:r>
            <a:r>
              <a:rPr lang="zh-TW" altLang="en-US" sz="1400" dirty="0" smtClean="0">
                <a:solidFill>
                  <a:schemeClr val="bg1"/>
                </a:solidFill>
                <a:latin typeface="微軟正黑體" panose="020B0604030504040204" pitchFamily="34" charset="-120"/>
                <a:ea typeface="微軟正黑體" panose="020B0604030504040204" pitchFamily="34" charset="-120"/>
              </a:rPr>
              <a:t>華爾街</a:t>
            </a:r>
            <a:r>
              <a:rPr lang="zh-TW" altLang="en-US" sz="1400" dirty="0">
                <a:solidFill>
                  <a:schemeClr val="bg1"/>
                </a:solidFill>
                <a:latin typeface="微軟正黑體" panose="020B0604030504040204" pitchFamily="34" charset="-120"/>
                <a:ea typeface="微軟正黑體" panose="020B0604030504040204" pitchFamily="34" charset="-120"/>
              </a:rPr>
              <a:t>日報：「眾所公認的管理理論聖經。」</a:t>
            </a:r>
          </a:p>
        </p:txBody>
      </p:sp>
      <p:pic>
        <p:nvPicPr>
          <p:cNvPr id="13" name="Picture 3" descr="J:\Marketing\公司用各項圖檔\去背公司logo\漢珍logo-web-(去背).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52372" y="4803998"/>
            <a:ext cx="1308444" cy="2747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9188" y="0"/>
            <a:ext cx="16748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13" y="0"/>
            <a:ext cx="750570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25515" y="915988"/>
            <a:ext cx="4578350" cy="3743325"/>
          </a:xfrm>
          <a:prstGeom prst="rect">
            <a:avLst/>
          </a:prstGeom>
          <a:solidFill>
            <a:srgbClr val="B0002E">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6389" name="标题 2"/>
          <p:cNvSpPr>
            <a:spLocks noGrp="1"/>
          </p:cNvSpPr>
          <p:nvPr>
            <p:ph type="title"/>
          </p:nvPr>
        </p:nvSpPr>
        <p:spPr bwMode="auto">
          <a:xfrm>
            <a:off x="450850" y="274638"/>
            <a:ext cx="3257550"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000" b="1" smtClean="0">
                <a:solidFill>
                  <a:srgbClr val="C51729"/>
                </a:solidFill>
                <a:latin typeface="微軟正黑體" panose="020B0604030504040204" pitchFamily="34" charset="-120"/>
                <a:ea typeface="微軟正黑體" panose="020B0604030504040204" pitchFamily="34" charset="-120"/>
              </a:rPr>
              <a:t>關於「哈佛商業評論」</a:t>
            </a:r>
            <a:endParaRPr lang="zh-CN" altLang="en-US" sz="2000" b="1" smtClean="0">
              <a:solidFill>
                <a:srgbClr val="C51729"/>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2" name="Rectangle 15"/>
          <p:cNvSpPr>
            <a:spLocks noChangeArrowheads="1"/>
          </p:cNvSpPr>
          <p:nvPr/>
        </p:nvSpPr>
        <p:spPr bwMode="auto">
          <a:xfrm>
            <a:off x="3923928" y="917575"/>
            <a:ext cx="45799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en-US" altLang="zh-CN" dirty="0">
                <a:solidFill>
                  <a:schemeClr val="bg1"/>
                </a:solidFill>
                <a:latin typeface="微軟正黑體" panose="020B0604030504040204" pitchFamily="34" charset="-120"/>
                <a:ea typeface="微軟正黑體" panose="020B0604030504040204" pitchFamily="34" charset="-120"/>
              </a:rPr>
              <a:t>“Estimable. ”— Forbes</a:t>
            </a:r>
          </a:p>
          <a:p>
            <a:pPr defTabSz="914400" eaLnBrk="1" fontAlgn="auto" hangingPunct="1">
              <a:lnSpc>
                <a:spcPts val="3000"/>
              </a:lnSpc>
              <a:spcBef>
                <a:spcPts val="0"/>
              </a:spcBef>
              <a:spcAft>
                <a:spcPts val="0"/>
              </a:spcAft>
              <a:defRPr/>
            </a:pPr>
            <a:r>
              <a:rPr lang="zh-TW" altLang="en-US" dirty="0" smtClean="0">
                <a:solidFill>
                  <a:schemeClr val="bg1"/>
                </a:solidFill>
                <a:latin typeface="微軟正黑體" panose="020B0604030504040204" pitchFamily="34" charset="-120"/>
                <a:ea typeface="微軟正黑體" panose="020B0604030504040204" pitchFamily="34" charset="-120"/>
              </a:rPr>
              <a:t>       </a:t>
            </a:r>
            <a:r>
              <a:rPr lang="en-US" altLang="zh-CN" dirty="0" smtClean="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富比士</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雜誌：「可敬的刊物。</a:t>
            </a:r>
            <a:r>
              <a:rPr lang="zh-TW" altLang="en-US" dirty="0" smtClean="0">
                <a:solidFill>
                  <a:schemeClr val="bg1"/>
                </a:solidFill>
                <a:latin typeface="微軟正黑體" panose="020B0604030504040204" pitchFamily="34" charset="-120"/>
                <a:ea typeface="微軟正黑體" panose="020B0604030504040204" pitchFamily="34" charset="-120"/>
              </a:rPr>
              <a:t>」</a:t>
            </a:r>
            <a:endParaRPr lang="zh-TW" altLang="en-US" dirty="0">
              <a:solidFill>
                <a:schemeClr val="bg1"/>
              </a:solidFill>
              <a:latin typeface="微軟正黑體" panose="020B0604030504040204" pitchFamily="34" charset="-120"/>
              <a:ea typeface="微軟正黑體" panose="020B0604030504040204" pitchFamily="34" charset="-120"/>
            </a:endParaRPr>
          </a:p>
        </p:txBody>
      </p:sp>
      <p:pic>
        <p:nvPicPr>
          <p:cNvPr id="16392" name="Picture 2" descr="Inside the HBR Newsroom: How the World's Must-Read Management Blog Actually  Works"/>
          <p:cNvPicPr>
            <a:picLocks noChangeAspect="1" noChangeArrowheads="1"/>
          </p:cNvPicPr>
          <p:nvPr/>
        </p:nvPicPr>
        <p:blipFill>
          <a:blip r:embed="rId5" cstate="screen">
            <a:clrChange>
              <a:clrFrom>
                <a:srgbClr val="B21721"/>
              </a:clrFrom>
              <a:clrTo>
                <a:srgbClr val="B21721">
                  <a:alpha val="0"/>
                </a:srgbClr>
              </a:clrTo>
            </a:clrChange>
            <a:extLst>
              <a:ext uri="{28A0092B-C50C-407E-A947-70E740481C1C}">
                <a14:useLocalDpi xmlns:a14="http://schemas.microsoft.com/office/drawing/2010/main"/>
              </a:ext>
            </a:extLst>
          </a:blip>
          <a:srcRect/>
          <a:stretch>
            <a:fillRect/>
          </a:stretch>
        </p:blipFill>
        <p:spPr bwMode="auto">
          <a:xfrm>
            <a:off x="1635125" y="2103438"/>
            <a:ext cx="10144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5"/>
          <p:cNvSpPr>
            <a:spLocks noChangeArrowheads="1"/>
          </p:cNvSpPr>
          <p:nvPr/>
        </p:nvSpPr>
        <p:spPr bwMode="auto">
          <a:xfrm>
            <a:off x="3931865" y="1708150"/>
            <a:ext cx="4568825"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2800"/>
              </a:lnSpc>
              <a:spcBef>
                <a:spcPts val="0"/>
              </a:spcBef>
              <a:spcAft>
                <a:spcPts val="0"/>
              </a:spcAft>
              <a:buFont typeface="Wingdings" panose="05000000000000000000" pitchFamily="2" charset="2"/>
              <a:buChar char="n"/>
              <a:defRPr/>
            </a:pPr>
            <a:r>
              <a:rPr lang="en-US" altLang="zh-TW" dirty="0" smtClean="0">
                <a:solidFill>
                  <a:schemeClr val="bg1"/>
                </a:solidFill>
                <a:latin typeface="微軟正黑體" panose="020B0604030504040204" pitchFamily="34" charset="-120"/>
                <a:ea typeface="微軟正黑體" panose="020B0604030504040204" pitchFamily="34" charset="-120"/>
              </a:rPr>
              <a:t>“</a:t>
            </a:r>
            <a:r>
              <a:rPr lang="en-US" altLang="zh-TW" dirty="0">
                <a:solidFill>
                  <a:schemeClr val="bg1"/>
                </a:solidFill>
                <a:latin typeface="微軟正黑體" panose="020B0604030504040204" pitchFamily="34" charset="-120"/>
                <a:ea typeface="微軟正黑體" panose="020B0604030504040204" pitchFamily="34" charset="-120"/>
              </a:rPr>
              <a:t>A publication that for years has uniquely bridged the gap between business academia and the real world, setting the former's intellectual agenda and, through its exceptional editing, making it accessible to the latter. ”— Economist </a:t>
            </a:r>
          </a:p>
          <a:p>
            <a:pPr defTabSz="914400" eaLnBrk="1" fontAlgn="auto" hangingPunct="1">
              <a:lnSpc>
                <a:spcPts val="2800"/>
              </a:lnSpc>
              <a:spcBef>
                <a:spcPts val="0"/>
              </a:spcBef>
              <a:spcAft>
                <a:spcPts val="0"/>
              </a:spcAft>
              <a:defRPr/>
            </a:pPr>
            <a:r>
              <a:rPr lang="zh-TW" altLang="en-US" dirty="0" smtClean="0">
                <a:solidFill>
                  <a:schemeClr val="bg1"/>
                </a:solidFill>
                <a:latin typeface="微軟正黑體" panose="020B0604030504040204" pitchFamily="34" charset="-120"/>
                <a:ea typeface="微軟正黑體" panose="020B0604030504040204" pitchFamily="34" charset="-120"/>
              </a:rPr>
              <a:t>      經濟</a:t>
            </a:r>
            <a:r>
              <a:rPr lang="zh-TW" altLang="en-US" dirty="0">
                <a:solidFill>
                  <a:schemeClr val="bg1"/>
                </a:solidFill>
                <a:latin typeface="微軟正黑體" panose="020B0604030504040204" pitchFamily="34" charset="-120"/>
                <a:ea typeface="微軟正黑體" panose="020B0604030504040204" pitchFamily="34" charset="-120"/>
              </a:rPr>
              <a:t>學人：「</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哈佛商業評論</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多年來扮演管理</a:t>
            </a:r>
            <a:r>
              <a:rPr lang="zh-TW" altLang="en-US" dirty="0" smtClean="0">
                <a:solidFill>
                  <a:schemeClr val="bg1"/>
                </a:solidFill>
                <a:latin typeface="微軟正黑體" panose="020B0604030504040204" pitchFamily="34" charset="-120"/>
                <a:ea typeface="微軟正黑體" panose="020B0604030504040204" pitchFamily="34" charset="-120"/>
              </a:rPr>
              <a:t>學界和實</a:t>
            </a:r>
            <a:endParaRPr lang="en-US" altLang="zh-TW" dirty="0" smtClean="0">
              <a:solidFill>
                <a:schemeClr val="bg1"/>
              </a:solidFill>
              <a:latin typeface="微軟正黑體" panose="020B0604030504040204" pitchFamily="34" charset="-120"/>
              <a:ea typeface="微軟正黑體" panose="020B0604030504040204" pitchFamily="34" charset="-120"/>
            </a:endParaRPr>
          </a:p>
          <a:p>
            <a:pPr defTabSz="914400" eaLnBrk="1" fontAlgn="auto" hangingPunct="1">
              <a:lnSpc>
                <a:spcPts val="2800"/>
              </a:lnSpc>
              <a:spcBef>
                <a:spcPts val="0"/>
              </a:spcBef>
              <a:spcAft>
                <a:spcPts val="0"/>
              </a:spcAft>
              <a:defRPr/>
            </a:pPr>
            <a:r>
              <a:rPr lang="en-US" altLang="zh-TW" dirty="0">
                <a:solidFill>
                  <a:schemeClr val="bg1"/>
                </a:solidFill>
                <a:latin typeface="微軟正黑體" panose="020B0604030504040204" pitchFamily="34" charset="-120"/>
                <a:ea typeface="微軟正黑體" panose="020B0604030504040204" pitchFamily="34" charset="-120"/>
              </a:rPr>
              <a:t> </a:t>
            </a:r>
            <a:r>
              <a:rPr lang="en-US" altLang="zh-TW" dirty="0" smtClean="0">
                <a:solidFill>
                  <a:schemeClr val="bg1"/>
                </a:solidFill>
                <a:latin typeface="微軟正黑體" panose="020B0604030504040204" pitchFamily="34" charset="-120"/>
                <a:ea typeface="微軟正黑體" panose="020B0604030504040204" pitchFamily="34" charset="-120"/>
              </a:rPr>
              <a:t>     </a:t>
            </a:r>
            <a:r>
              <a:rPr lang="zh-TW" altLang="en-US" dirty="0" smtClean="0">
                <a:solidFill>
                  <a:schemeClr val="bg1"/>
                </a:solidFill>
                <a:latin typeface="微軟正黑體" panose="020B0604030504040204" pitchFamily="34" charset="-120"/>
                <a:ea typeface="微軟正黑體" panose="020B0604030504040204" pitchFamily="34" charset="-120"/>
              </a:rPr>
              <a:t>務</a:t>
            </a:r>
            <a:r>
              <a:rPr lang="zh-TW" altLang="en-US" dirty="0">
                <a:solidFill>
                  <a:schemeClr val="bg1"/>
                </a:solidFill>
                <a:latin typeface="微軟正黑體" panose="020B0604030504040204" pitchFamily="34" charset="-120"/>
                <a:ea typeface="微軟正黑體" panose="020B0604030504040204" pitchFamily="34" charset="-120"/>
              </a:rPr>
              <a:t>界的橋樑，不僅樹立學界間的研究議題，也</a:t>
            </a:r>
            <a:r>
              <a:rPr lang="zh-TW" altLang="en-US" dirty="0" smtClean="0">
                <a:solidFill>
                  <a:schemeClr val="bg1"/>
                </a:solidFill>
                <a:latin typeface="微軟正黑體" panose="020B0604030504040204" pitchFamily="34" charset="-120"/>
                <a:ea typeface="微軟正黑體" panose="020B0604030504040204" pitchFamily="34" charset="-120"/>
              </a:rPr>
              <a:t>透過</a:t>
            </a:r>
            <a:r>
              <a:rPr lang="zh-TW" altLang="en-US" dirty="0">
                <a:solidFill>
                  <a:schemeClr val="bg1"/>
                </a:solidFill>
                <a:latin typeface="微軟正黑體" panose="020B0604030504040204" pitchFamily="34" charset="-120"/>
                <a:ea typeface="微軟正黑體" panose="020B0604030504040204" pitchFamily="34" charset="-120"/>
              </a:rPr>
              <a:t>優異</a:t>
            </a:r>
            <a:r>
              <a:rPr lang="zh-TW" altLang="en-US" dirty="0" smtClean="0">
                <a:solidFill>
                  <a:schemeClr val="bg1"/>
                </a:solidFill>
                <a:latin typeface="微軟正黑體" panose="020B0604030504040204" pitchFamily="34" charset="-120"/>
                <a:ea typeface="微軟正黑體" panose="020B0604030504040204" pitchFamily="34" charset="-120"/>
              </a:rPr>
              <a:t>的</a:t>
            </a:r>
            <a:endParaRPr lang="en-US" altLang="zh-TW" dirty="0" smtClean="0">
              <a:solidFill>
                <a:schemeClr val="bg1"/>
              </a:solidFill>
              <a:latin typeface="微軟正黑體" panose="020B0604030504040204" pitchFamily="34" charset="-120"/>
              <a:ea typeface="微軟正黑體" panose="020B0604030504040204" pitchFamily="34" charset="-120"/>
            </a:endParaRPr>
          </a:p>
          <a:p>
            <a:pPr defTabSz="914400" eaLnBrk="1" fontAlgn="auto" hangingPunct="1">
              <a:lnSpc>
                <a:spcPts val="2800"/>
              </a:lnSpc>
              <a:spcBef>
                <a:spcPts val="0"/>
              </a:spcBef>
              <a:spcAft>
                <a:spcPts val="0"/>
              </a:spcAft>
              <a:defRPr/>
            </a:pPr>
            <a:r>
              <a:rPr lang="en-US" altLang="zh-TW" dirty="0">
                <a:solidFill>
                  <a:schemeClr val="bg1"/>
                </a:solidFill>
                <a:latin typeface="微軟正黑體" panose="020B0604030504040204" pitchFamily="34" charset="-120"/>
                <a:ea typeface="微軟正黑體" panose="020B0604030504040204" pitchFamily="34" charset="-120"/>
              </a:rPr>
              <a:t> </a:t>
            </a:r>
            <a:r>
              <a:rPr lang="en-US" altLang="zh-TW" dirty="0" smtClean="0">
                <a:solidFill>
                  <a:schemeClr val="bg1"/>
                </a:solidFill>
                <a:latin typeface="微軟正黑體" panose="020B0604030504040204" pitchFamily="34" charset="-120"/>
                <a:ea typeface="微軟正黑體" panose="020B0604030504040204" pitchFamily="34" charset="-120"/>
              </a:rPr>
              <a:t>     </a:t>
            </a:r>
            <a:r>
              <a:rPr lang="zh-TW" altLang="en-US" dirty="0" smtClean="0">
                <a:solidFill>
                  <a:schemeClr val="bg1"/>
                </a:solidFill>
                <a:latin typeface="微軟正黑體" panose="020B0604030504040204" pitchFamily="34" charset="-120"/>
                <a:ea typeface="微軟正黑體" panose="020B0604030504040204" pitchFamily="34" charset="-120"/>
              </a:rPr>
              <a:t>編輯</a:t>
            </a:r>
            <a:r>
              <a:rPr lang="zh-TW" altLang="en-US" dirty="0">
                <a:solidFill>
                  <a:schemeClr val="bg1"/>
                </a:solidFill>
                <a:latin typeface="微軟正黑體" panose="020B0604030504040204" pitchFamily="34" charset="-120"/>
                <a:ea typeface="微軟正黑體" panose="020B0604030504040204" pitchFamily="34" charset="-120"/>
              </a:rPr>
              <a:t>，將學界研究的精華好讀易懂地介紹</a:t>
            </a:r>
            <a:r>
              <a:rPr lang="zh-TW" altLang="en-US" dirty="0" smtClean="0">
                <a:solidFill>
                  <a:schemeClr val="bg1"/>
                </a:solidFill>
                <a:latin typeface="微軟正黑體" panose="020B0604030504040204" pitchFamily="34" charset="-120"/>
                <a:ea typeface="微軟正黑體" panose="020B0604030504040204" pitchFamily="34" charset="-120"/>
              </a:rPr>
              <a:t>給實務</a:t>
            </a:r>
            <a:r>
              <a:rPr lang="zh-TW" altLang="en-US" dirty="0">
                <a:solidFill>
                  <a:schemeClr val="bg1"/>
                </a:solidFill>
                <a:latin typeface="微軟正黑體" panose="020B0604030504040204" pitchFamily="34" charset="-120"/>
                <a:ea typeface="微軟正黑體" panose="020B0604030504040204" pitchFamily="34" charset="-120"/>
              </a:rPr>
              <a:t>界。」</a:t>
            </a:r>
          </a:p>
        </p:txBody>
      </p:sp>
      <p:pic>
        <p:nvPicPr>
          <p:cNvPr id="11" name="Picture 3" descr="J:\Marketing\公司用各項圖檔\去背公司logo\漢珍logo-web-(去背).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96336" y="4803998"/>
            <a:ext cx="1308444" cy="2747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nodeType="afterGroup">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1" name="矩形 40"/>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18435" name="组合 6"/>
          <p:cNvGrpSpPr>
            <a:grpSpLocks/>
          </p:cNvGrpSpPr>
          <p:nvPr/>
        </p:nvGrpSpPr>
        <p:grpSpPr bwMode="auto">
          <a:xfrm flipV="1">
            <a:off x="0" y="5056188"/>
            <a:ext cx="9144000" cy="87312"/>
            <a:chOff x="1239791" y="3373704"/>
            <a:chExt cx="5327375" cy="56535"/>
          </a:xfrm>
        </p:grpSpPr>
        <p:sp>
          <p:nvSpPr>
            <p:cNvPr id="8" name="矩形 7"/>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9" name="矩形 8"/>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0" name="矩形 9"/>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1" name="矩形 10"/>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2" name="矩形 11"/>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grpSp>
        <p:nvGrpSpPr>
          <p:cNvPr id="14" name="群組 13"/>
          <p:cNvGrpSpPr>
            <a:grpSpLocks/>
          </p:cNvGrpSpPr>
          <p:nvPr/>
        </p:nvGrpSpPr>
        <p:grpSpPr bwMode="auto">
          <a:xfrm>
            <a:off x="-19050" y="1652588"/>
            <a:ext cx="2324100" cy="1438275"/>
            <a:chOff x="-19092" y="1652985"/>
            <a:chExt cx="2323481" cy="1437439"/>
          </a:xfrm>
        </p:grpSpPr>
        <p:sp>
          <p:nvSpPr>
            <p:cNvPr id="18483" name="矩形 73"/>
            <p:cNvSpPr>
              <a:spLocks noChangeArrowheads="1"/>
            </p:cNvSpPr>
            <p:nvPr/>
          </p:nvSpPr>
          <p:spPr bwMode="auto">
            <a:xfrm>
              <a:off x="-19092" y="2036289"/>
              <a:ext cx="2323481"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ts val="2500"/>
                </a:lnSpc>
              </a:pPr>
              <a:r>
                <a:rPr lang="en-US" altLang="zh-TW" sz="1500" b="1">
                  <a:solidFill>
                    <a:srgbClr val="2E5660"/>
                  </a:solidFill>
                  <a:latin typeface="微軟正黑體" panose="020B0604030504040204" pitchFamily="34" charset="-120"/>
                  <a:ea typeface="微軟正黑體" panose="020B0604030504040204" pitchFamily="34" charset="-120"/>
                </a:rPr>
                <a:t>《</a:t>
              </a:r>
              <a:r>
                <a:rPr lang="zh-TW" altLang="en-US" sz="1500" b="1">
                  <a:solidFill>
                    <a:srgbClr val="2E5660"/>
                  </a:solidFill>
                  <a:latin typeface="微軟正黑體" panose="020B0604030504040204" pitchFamily="34" charset="-120"/>
                  <a:ea typeface="微軟正黑體" panose="020B0604030504040204" pitchFamily="34" charset="-120"/>
                </a:rPr>
                <a:t>哈佛商業評論</a:t>
              </a:r>
              <a:r>
                <a:rPr lang="en-US" altLang="zh-TW" sz="1500" b="1">
                  <a:solidFill>
                    <a:srgbClr val="2E5660"/>
                  </a:solidFill>
                  <a:latin typeface="微軟正黑體" panose="020B0604030504040204" pitchFamily="34" charset="-120"/>
                  <a:ea typeface="微軟正黑體" panose="020B0604030504040204" pitchFamily="34" charset="-120"/>
                </a:rPr>
                <a:t>》</a:t>
              </a:r>
            </a:p>
            <a:p>
              <a:pPr algn="ctr" eaLnBrk="1" hangingPunct="1">
                <a:lnSpc>
                  <a:spcPts val="2500"/>
                </a:lnSpc>
              </a:pPr>
              <a:r>
                <a:rPr lang="zh-TW" altLang="en-US" sz="1500" b="1">
                  <a:solidFill>
                    <a:srgbClr val="2E5660"/>
                  </a:solidFill>
                  <a:latin typeface="微軟正黑體" panose="020B0604030504040204" pitchFamily="34" charset="-120"/>
                  <a:ea typeface="微軟正黑體" panose="020B0604030504040204" pitchFamily="34" charset="-120"/>
                </a:rPr>
                <a:t>全球繁體中文版</a:t>
              </a:r>
            </a:p>
            <a:p>
              <a:pPr algn="ctr" eaLnBrk="1" hangingPunct="1">
                <a:lnSpc>
                  <a:spcPts val="2500"/>
                </a:lnSpc>
              </a:pPr>
              <a:r>
                <a:rPr lang="zh-TW" altLang="en-US" sz="1500" b="1">
                  <a:solidFill>
                    <a:srgbClr val="2E5660"/>
                  </a:solidFill>
                  <a:latin typeface="微軟正黑體" panose="020B0604030504040204" pitchFamily="34" charset="-120"/>
                  <a:ea typeface="微軟正黑體" panose="020B0604030504040204" pitchFamily="34" charset="-120"/>
                </a:rPr>
                <a:t> </a:t>
              </a:r>
              <a:r>
                <a:rPr lang="en-US" altLang="zh-TW" sz="1500" b="1">
                  <a:solidFill>
                    <a:srgbClr val="2E5660"/>
                  </a:solidFill>
                  <a:latin typeface="微軟正黑體" panose="020B0604030504040204" pitchFamily="34" charset="-120"/>
                  <a:ea typeface="微軟正黑體" panose="020B0604030504040204" pitchFamily="34" charset="-120"/>
                </a:rPr>
                <a:t>2006</a:t>
              </a:r>
              <a:r>
                <a:rPr lang="zh-TW" altLang="en-US" sz="1500" b="1">
                  <a:solidFill>
                    <a:srgbClr val="2E5660"/>
                  </a:solidFill>
                  <a:latin typeface="微軟正黑體" panose="020B0604030504040204" pitchFamily="34" charset="-120"/>
                  <a:ea typeface="微軟正黑體" panose="020B0604030504040204" pitchFamily="34" charset="-120"/>
                </a:rPr>
                <a:t>年</a:t>
              </a:r>
              <a:r>
                <a:rPr lang="en-US" altLang="zh-TW" sz="1500" b="1">
                  <a:solidFill>
                    <a:srgbClr val="2E5660"/>
                  </a:solidFill>
                  <a:latin typeface="微軟正黑體" panose="020B0604030504040204" pitchFamily="34" charset="-120"/>
                  <a:ea typeface="微軟正黑體" panose="020B0604030504040204" pitchFamily="34" charset="-120"/>
                </a:rPr>
                <a:t>9</a:t>
              </a:r>
              <a:r>
                <a:rPr lang="zh-TW" altLang="en-US" sz="1500" b="1">
                  <a:solidFill>
                    <a:srgbClr val="2E5660"/>
                  </a:solidFill>
                  <a:latin typeface="微軟正黑體" panose="020B0604030504040204" pitchFamily="34" charset="-120"/>
                  <a:ea typeface="微軟正黑體" panose="020B0604030504040204" pitchFamily="34" charset="-120"/>
                </a:rPr>
                <a:t>月</a:t>
              </a:r>
              <a:r>
                <a:rPr lang="en-US" altLang="zh-TW" sz="1500" b="1">
                  <a:solidFill>
                    <a:srgbClr val="2E5660"/>
                  </a:solidFill>
                  <a:latin typeface="微軟正黑體" panose="020B0604030504040204" pitchFamily="34" charset="-120"/>
                  <a:ea typeface="微軟正黑體" panose="020B0604030504040204" pitchFamily="34" charset="-120"/>
                </a:rPr>
                <a:t>1</a:t>
              </a:r>
              <a:r>
                <a:rPr lang="zh-TW" altLang="en-US" sz="1500" b="1">
                  <a:solidFill>
                    <a:srgbClr val="2E5660"/>
                  </a:solidFill>
                  <a:latin typeface="微軟正黑體" panose="020B0604030504040204" pitchFamily="34" charset="-120"/>
                  <a:ea typeface="微軟正黑體" panose="020B0604030504040204" pitchFamily="34" charset="-120"/>
                </a:rPr>
                <a:t>日正式發行！</a:t>
              </a:r>
              <a:endParaRPr lang="en-US" altLang="zh-TW" sz="1500">
                <a:solidFill>
                  <a:srgbClr val="2E5660"/>
                </a:solidFill>
                <a:latin typeface="微軟正黑體" panose="020B0604030504040204" pitchFamily="34" charset="-120"/>
                <a:ea typeface="微軟正黑體" panose="020B0604030504040204" pitchFamily="34" charset="-120"/>
              </a:endParaRPr>
            </a:p>
          </p:txBody>
        </p:sp>
        <p:sp>
          <p:nvSpPr>
            <p:cNvPr id="75" name="文本框 74"/>
            <p:cNvSpPr txBox="1"/>
            <p:nvPr/>
          </p:nvSpPr>
          <p:spPr>
            <a:xfrm>
              <a:off x="744293" y="1652985"/>
              <a:ext cx="791951" cy="369672"/>
            </a:xfrm>
            <a:prstGeom prst="rect">
              <a:avLst/>
            </a:prstGeom>
            <a:noFill/>
          </p:spPr>
          <p:txBody>
            <a:bodyPr wrap="none">
              <a:spAutoFit/>
            </a:bodyPr>
            <a:lstStyle/>
            <a:p>
              <a:pPr algn="ctr" eaLnBrk="1" fontAlgn="auto" hangingPunct="1">
                <a:spcBef>
                  <a:spcPts val="0"/>
                </a:spcBef>
                <a:spcAft>
                  <a:spcPts val="0"/>
                </a:spcAft>
                <a:defRPr/>
              </a:pPr>
              <a:r>
                <a:rPr lang="zh-TW" altLang="en-US" sz="1800" b="1" spc="200" dirty="0">
                  <a:solidFill>
                    <a:srgbClr val="2E5660"/>
                  </a:solidFill>
                  <a:latin typeface="微軟正黑體" panose="020B0604030504040204" pitchFamily="34" charset="-120"/>
                  <a:ea typeface="微軟正黑體" panose="020B0604030504040204" pitchFamily="34" charset="-120"/>
                </a:rPr>
                <a:t>發 行</a:t>
              </a:r>
              <a:endParaRPr lang="zh-CN" altLang="en-US" sz="1800" b="1" spc="200" dirty="0">
                <a:solidFill>
                  <a:srgbClr val="2E5660"/>
                </a:solidFill>
                <a:latin typeface="微軟正黑體" panose="020B0604030504040204" pitchFamily="34" charset="-120"/>
                <a:ea typeface="微軟正黑體" panose="020B0604030504040204" pitchFamily="34" charset="-120"/>
              </a:endParaRPr>
            </a:p>
          </p:txBody>
        </p:sp>
      </p:grpSp>
      <p:grpSp>
        <p:nvGrpSpPr>
          <p:cNvPr id="15" name="群組 14"/>
          <p:cNvGrpSpPr>
            <a:grpSpLocks/>
          </p:cNvGrpSpPr>
          <p:nvPr/>
        </p:nvGrpSpPr>
        <p:grpSpPr bwMode="auto">
          <a:xfrm>
            <a:off x="1423988" y="3614738"/>
            <a:ext cx="2944812" cy="804862"/>
            <a:chOff x="1424253" y="3613964"/>
            <a:chExt cx="2944192" cy="805102"/>
          </a:xfrm>
        </p:grpSpPr>
        <p:sp>
          <p:nvSpPr>
            <p:cNvPr id="18481" name="矩形 75"/>
            <p:cNvSpPr>
              <a:spLocks noChangeArrowheads="1"/>
            </p:cNvSpPr>
            <p:nvPr/>
          </p:nvSpPr>
          <p:spPr bwMode="auto">
            <a:xfrm>
              <a:off x="1424253" y="3980484"/>
              <a:ext cx="294419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ct val="150000"/>
                </a:lnSpc>
              </a:pPr>
              <a:r>
                <a:rPr lang="zh-TW" altLang="en-US" sz="1500" b="1" dirty="0">
                  <a:solidFill>
                    <a:srgbClr val="613620"/>
                  </a:solidFill>
                  <a:latin typeface="微軟正黑體" panose="020B0604030504040204" pitchFamily="34" charset="-120"/>
                  <a:ea typeface="微軟正黑體" panose="020B0604030504040204" pitchFamily="34" charset="-120"/>
                  <a:cs typeface="Arial" pitchFamily="34" charset="0"/>
                </a:rPr>
                <a:t>提升台灣及華人世界的管理觀念</a:t>
              </a:r>
            </a:p>
          </p:txBody>
        </p:sp>
        <p:sp>
          <p:nvSpPr>
            <p:cNvPr id="77" name="文本框 76"/>
            <p:cNvSpPr txBox="1"/>
            <p:nvPr/>
          </p:nvSpPr>
          <p:spPr>
            <a:xfrm>
              <a:off x="2500351" y="3613964"/>
              <a:ext cx="791995" cy="369997"/>
            </a:xfrm>
            <a:prstGeom prst="rect">
              <a:avLst/>
            </a:prstGeom>
            <a:noFill/>
          </p:spPr>
          <p:txBody>
            <a:bodyPr wrap="none">
              <a:spAutoFit/>
            </a:bodyPr>
            <a:lstStyle/>
            <a:p>
              <a:pPr algn="ctr" eaLnBrk="1" fontAlgn="auto" hangingPunct="1">
                <a:spcBef>
                  <a:spcPts val="0"/>
                </a:spcBef>
                <a:spcAft>
                  <a:spcPts val="0"/>
                </a:spcAft>
                <a:defRPr/>
              </a:pPr>
              <a:r>
                <a:rPr lang="zh-TW" altLang="en-US" sz="1800" b="1" spc="200" dirty="0">
                  <a:solidFill>
                    <a:srgbClr val="613620"/>
                  </a:solidFill>
                  <a:latin typeface="微軟正黑體" panose="020B0604030504040204" pitchFamily="34" charset="-120"/>
                  <a:ea typeface="微軟正黑體" panose="020B0604030504040204" pitchFamily="34" charset="-120"/>
                </a:rPr>
                <a:t>提 升</a:t>
              </a:r>
              <a:endParaRPr lang="zh-CN" altLang="en-US" sz="1800" b="1" spc="200" dirty="0">
                <a:solidFill>
                  <a:srgbClr val="613620"/>
                </a:solidFill>
                <a:latin typeface="微軟正黑體" panose="020B0604030504040204" pitchFamily="34" charset="-120"/>
                <a:ea typeface="微軟正黑體" panose="020B0604030504040204" pitchFamily="34" charset="-120"/>
              </a:endParaRPr>
            </a:p>
          </p:txBody>
        </p:sp>
      </p:grpSp>
      <p:grpSp>
        <p:nvGrpSpPr>
          <p:cNvPr id="16" name="群組 15"/>
          <p:cNvGrpSpPr>
            <a:grpSpLocks/>
          </p:cNvGrpSpPr>
          <p:nvPr/>
        </p:nvGrpSpPr>
        <p:grpSpPr bwMode="auto">
          <a:xfrm>
            <a:off x="5780088" y="1065213"/>
            <a:ext cx="3119437" cy="803275"/>
            <a:chOff x="5780807" y="1064718"/>
            <a:chExt cx="3118004" cy="803431"/>
          </a:xfrm>
        </p:grpSpPr>
        <p:sp>
          <p:nvSpPr>
            <p:cNvPr id="18479" name="矩形 126"/>
            <p:cNvSpPr>
              <a:spLocks noChangeArrowheads="1"/>
            </p:cNvSpPr>
            <p:nvPr/>
          </p:nvSpPr>
          <p:spPr bwMode="auto">
            <a:xfrm>
              <a:off x="5780807" y="1429567"/>
              <a:ext cx="311800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ct val="150000"/>
                </a:lnSpc>
              </a:pPr>
              <a:r>
                <a:rPr lang="zh-TW" altLang="en-US" sz="1500" b="1" dirty="0">
                  <a:solidFill>
                    <a:srgbClr val="C51729"/>
                  </a:solidFill>
                  <a:latin typeface="微軟正黑體" panose="020B0604030504040204" pitchFamily="34" charset="-120"/>
                  <a:ea typeface="微軟正黑體" panose="020B0604030504040204" pitchFamily="34" charset="-120"/>
                  <a:cs typeface="Arial" pitchFamily="34" charset="0"/>
                </a:rPr>
                <a:t>改進管理實務運作，增加經營績效</a:t>
              </a:r>
            </a:p>
          </p:txBody>
        </p:sp>
        <p:sp>
          <p:nvSpPr>
            <p:cNvPr id="128" name="文本框 127"/>
            <p:cNvSpPr txBox="1"/>
            <p:nvPr/>
          </p:nvSpPr>
          <p:spPr>
            <a:xfrm>
              <a:off x="6937562" y="1064718"/>
              <a:ext cx="791799" cy="369959"/>
            </a:xfrm>
            <a:prstGeom prst="rect">
              <a:avLst/>
            </a:prstGeom>
            <a:noFill/>
          </p:spPr>
          <p:txBody>
            <a:bodyPr wrap="none">
              <a:spAutoFit/>
            </a:bodyPr>
            <a:lstStyle>
              <a:defPPr>
                <a:defRPr lang="zh-CN"/>
              </a:defPPr>
              <a:lvl1pPr algn="ctr">
                <a:defRPr sz="1800" b="1" spc="200">
                  <a:solidFill>
                    <a:srgbClr val="613620"/>
                  </a:soli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zh-TW" altLang="en-US" dirty="0" smtClean="0">
                  <a:solidFill>
                    <a:srgbClr val="C51729"/>
                  </a:solidFill>
                  <a:latin typeface="微軟正黑體" panose="020B0604030504040204" pitchFamily="34" charset="-120"/>
                  <a:ea typeface="微軟正黑體" panose="020B0604030504040204" pitchFamily="34" charset="-120"/>
                </a:rPr>
                <a:t>改 進</a:t>
              </a:r>
              <a:endParaRPr lang="zh-CN" altLang="en-US" dirty="0">
                <a:solidFill>
                  <a:srgbClr val="C51729"/>
                </a:solidFill>
                <a:latin typeface="微軟正黑體" panose="020B0604030504040204" pitchFamily="34" charset="-120"/>
                <a:ea typeface="微軟正黑體" panose="020B0604030504040204" pitchFamily="34" charset="-120"/>
              </a:endParaRPr>
            </a:p>
          </p:txBody>
        </p:sp>
      </p:grpSp>
      <p:grpSp>
        <p:nvGrpSpPr>
          <p:cNvPr id="6" name="群組 5"/>
          <p:cNvGrpSpPr>
            <a:grpSpLocks/>
          </p:cNvGrpSpPr>
          <p:nvPr/>
        </p:nvGrpSpPr>
        <p:grpSpPr bwMode="auto">
          <a:xfrm>
            <a:off x="5041900" y="2211388"/>
            <a:ext cx="2089150" cy="2068512"/>
            <a:chOff x="5041689" y="2211572"/>
            <a:chExt cx="2089788" cy="2067790"/>
          </a:xfrm>
        </p:grpSpPr>
        <p:sp>
          <p:nvSpPr>
            <p:cNvPr id="62" name="Freeform 15"/>
            <p:cNvSpPr>
              <a:spLocks noEditPoints="1"/>
            </p:cNvSpPr>
            <p:nvPr/>
          </p:nvSpPr>
          <p:spPr bwMode="auto">
            <a:xfrm>
              <a:off x="5041689" y="2211572"/>
              <a:ext cx="2089788" cy="2067790"/>
            </a:xfrm>
            <a:custGeom>
              <a:avLst/>
              <a:gdLst>
                <a:gd name="T0" fmla="*/ 552 w 602"/>
                <a:gd name="T1" fmla="*/ 461 h 595"/>
                <a:gd name="T2" fmla="*/ 537 w 602"/>
                <a:gd name="T3" fmla="*/ 359 h 595"/>
                <a:gd name="T4" fmla="*/ 597 w 602"/>
                <a:gd name="T5" fmla="*/ 351 h 595"/>
                <a:gd name="T6" fmla="*/ 600 w 602"/>
                <a:gd name="T7" fmla="*/ 282 h 595"/>
                <a:gd name="T8" fmla="*/ 528 w 602"/>
                <a:gd name="T9" fmla="*/ 208 h 595"/>
                <a:gd name="T10" fmla="*/ 572 w 602"/>
                <a:gd name="T11" fmla="*/ 167 h 595"/>
                <a:gd name="T12" fmla="*/ 535 w 602"/>
                <a:gd name="T13" fmla="*/ 111 h 595"/>
                <a:gd name="T14" fmla="*/ 433 w 602"/>
                <a:gd name="T15" fmla="*/ 93 h 595"/>
                <a:gd name="T16" fmla="*/ 445 w 602"/>
                <a:gd name="T17" fmla="*/ 34 h 595"/>
                <a:gd name="T18" fmla="*/ 381 w 602"/>
                <a:gd name="T19" fmla="*/ 9 h 595"/>
                <a:gd name="T20" fmla="*/ 288 w 602"/>
                <a:gd name="T21" fmla="*/ 55 h 595"/>
                <a:gd name="T22" fmla="*/ 262 w 602"/>
                <a:gd name="T23" fmla="*/ 0 h 595"/>
                <a:gd name="T24" fmla="*/ 196 w 602"/>
                <a:gd name="T25" fmla="*/ 18 h 595"/>
                <a:gd name="T26" fmla="*/ 147 w 602"/>
                <a:gd name="T27" fmla="*/ 109 h 595"/>
                <a:gd name="T28" fmla="*/ 94 w 602"/>
                <a:gd name="T29" fmla="*/ 80 h 595"/>
                <a:gd name="T30" fmla="*/ 50 w 602"/>
                <a:gd name="T31" fmla="*/ 134 h 595"/>
                <a:gd name="T32" fmla="*/ 88 w 602"/>
                <a:gd name="T33" fmla="*/ 180 h 595"/>
                <a:gd name="T34" fmla="*/ 7 w 602"/>
                <a:gd name="T35" fmla="*/ 244 h 595"/>
                <a:gd name="T36" fmla="*/ 1 w 602"/>
                <a:gd name="T37" fmla="*/ 313 h 595"/>
                <a:gd name="T38" fmla="*/ 60 w 602"/>
                <a:gd name="T39" fmla="*/ 328 h 595"/>
                <a:gd name="T40" fmla="*/ 32 w 602"/>
                <a:gd name="T41" fmla="*/ 428 h 595"/>
                <a:gd name="T42" fmla="*/ 68 w 602"/>
                <a:gd name="T43" fmla="*/ 487 h 595"/>
                <a:gd name="T44" fmla="*/ 124 w 602"/>
                <a:gd name="T45" fmla="*/ 465 h 595"/>
                <a:gd name="T46" fmla="*/ 160 w 602"/>
                <a:gd name="T47" fmla="*/ 562 h 595"/>
                <a:gd name="T48" fmla="*/ 223 w 602"/>
                <a:gd name="T49" fmla="*/ 588 h 595"/>
                <a:gd name="T50" fmla="*/ 256 w 602"/>
                <a:gd name="T51" fmla="*/ 537 h 595"/>
                <a:gd name="T52" fmla="*/ 342 w 602"/>
                <a:gd name="T53" fmla="*/ 594 h 595"/>
                <a:gd name="T54" fmla="*/ 409 w 602"/>
                <a:gd name="T55" fmla="*/ 578 h 595"/>
                <a:gd name="T56" fmla="*/ 406 w 602"/>
                <a:gd name="T57" fmla="*/ 518 h 595"/>
                <a:gd name="T58" fmla="*/ 509 w 602"/>
                <a:gd name="T59" fmla="*/ 514 h 595"/>
                <a:gd name="T60" fmla="*/ 533 w 602"/>
                <a:gd name="T61" fmla="*/ 489 h 595"/>
                <a:gd name="T62" fmla="*/ 188 w 602"/>
                <a:gd name="T63" fmla="*/ 435 h 595"/>
                <a:gd name="T64" fmla="*/ 414 w 602"/>
                <a:gd name="T65" fmla="*/ 161 h 595"/>
                <a:gd name="T66" fmla="*/ 188 w 602"/>
                <a:gd name="T67" fmla="*/ 43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595">
                  <a:moveTo>
                    <a:pt x="553" y="461"/>
                  </a:moveTo>
                  <a:cubicBezTo>
                    <a:pt x="552" y="461"/>
                    <a:pt x="552" y="461"/>
                    <a:pt x="552" y="461"/>
                  </a:cubicBezTo>
                  <a:cubicBezTo>
                    <a:pt x="515" y="414"/>
                    <a:pt x="515" y="414"/>
                    <a:pt x="515" y="414"/>
                  </a:cubicBezTo>
                  <a:cubicBezTo>
                    <a:pt x="537" y="359"/>
                    <a:pt x="537" y="359"/>
                    <a:pt x="537" y="359"/>
                  </a:cubicBezTo>
                  <a:cubicBezTo>
                    <a:pt x="596" y="350"/>
                    <a:pt x="596" y="350"/>
                    <a:pt x="596" y="350"/>
                  </a:cubicBezTo>
                  <a:cubicBezTo>
                    <a:pt x="597" y="351"/>
                    <a:pt x="597" y="351"/>
                    <a:pt x="597" y="351"/>
                  </a:cubicBezTo>
                  <a:cubicBezTo>
                    <a:pt x="601" y="328"/>
                    <a:pt x="602" y="305"/>
                    <a:pt x="601" y="282"/>
                  </a:cubicBezTo>
                  <a:cubicBezTo>
                    <a:pt x="600" y="282"/>
                    <a:pt x="600" y="282"/>
                    <a:pt x="600" y="282"/>
                  </a:cubicBezTo>
                  <a:cubicBezTo>
                    <a:pt x="543" y="266"/>
                    <a:pt x="543" y="266"/>
                    <a:pt x="543" y="266"/>
                  </a:cubicBezTo>
                  <a:cubicBezTo>
                    <a:pt x="528" y="208"/>
                    <a:pt x="528" y="208"/>
                    <a:pt x="528" y="208"/>
                  </a:cubicBezTo>
                  <a:cubicBezTo>
                    <a:pt x="571" y="167"/>
                    <a:pt x="571" y="167"/>
                    <a:pt x="571" y="167"/>
                  </a:cubicBezTo>
                  <a:cubicBezTo>
                    <a:pt x="572" y="167"/>
                    <a:pt x="572" y="167"/>
                    <a:pt x="572" y="167"/>
                  </a:cubicBezTo>
                  <a:cubicBezTo>
                    <a:pt x="562" y="147"/>
                    <a:pt x="550" y="128"/>
                    <a:pt x="536" y="110"/>
                  </a:cubicBezTo>
                  <a:cubicBezTo>
                    <a:pt x="535" y="111"/>
                    <a:pt x="535" y="111"/>
                    <a:pt x="535" y="111"/>
                  </a:cubicBezTo>
                  <a:cubicBezTo>
                    <a:pt x="479" y="132"/>
                    <a:pt x="479" y="132"/>
                    <a:pt x="479" y="132"/>
                  </a:cubicBezTo>
                  <a:cubicBezTo>
                    <a:pt x="433" y="93"/>
                    <a:pt x="433" y="93"/>
                    <a:pt x="433" y="93"/>
                  </a:cubicBezTo>
                  <a:cubicBezTo>
                    <a:pt x="444" y="34"/>
                    <a:pt x="444" y="34"/>
                    <a:pt x="444" y="34"/>
                  </a:cubicBezTo>
                  <a:cubicBezTo>
                    <a:pt x="445" y="34"/>
                    <a:pt x="445" y="34"/>
                    <a:pt x="445" y="34"/>
                  </a:cubicBezTo>
                  <a:cubicBezTo>
                    <a:pt x="424" y="23"/>
                    <a:pt x="402" y="14"/>
                    <a:pt x="380" y="8"/>
                  </a:cubicBezTo>
                  <a:cubicBezTo>
                    <a:pt x="381" y="9"/>
                    <a:pt x="381" y="9"/>
                    <a:pt x="381" y="9"/>
                  </a:cubicBezTo>
                  <a:cubicBezTo>
                    <a:pt x="347" y="59"/>
                    <a:pt x="347" y="59"/>
                    <a:pt x="347" y="59"/>
                  </a:cubicBezTo>
                  <a:cubicBezTo>
                    <a:pt x="288" y="55"/>
                    <a:pt x="288" y="55"/>
                    <a:pt x="288" y="55"/>
                  </a:cubicBezTo>
                  <a:cubicBezTo>
                    <a:pt x="261" y="1"/>
                    <a:pt x="261" y="1"/>
                    <a:pt x="261" y="1"/>
                  </a:cubicBezTo>
                  <a:cubicBezTo>
                    <a:pt x="262" y="0"/>
                    <a:pt x="262" y="0"/>
                    <a:pt x="262" y="0"/>
                  </a:cubicBezTo>
                  <a:cubicBezTo>
                    <a:pt x="239" y="3"/>
                    <a:pt x="216" y="9"/>
                    <a:pt x="195" y="17"/>
                  </a:cubicBezTo>
                  <a:cubicBezTo>
                    <a:pt x="196" y="18"/>
                    <a:pt x="196" y="18"/>
                    <a:pt x="196" y="18"/>
                  </a:cubicBezTo>
                  <a:cubicBezTo>
                    <a:pt x="198" y="77"/>
                    <a:pt x="198" y="77"/>
                    <a:pt x="198" y="77"/>
                  </a:cubicBezTo>
                  <a:cubicBezTo>
                    <a:pt x="147" y="109"/>
                    <a:pt x="147" y="109"/>
                    <a:pt x="147" y="109"/>
                  </a:cubicBezTo>
                  <a:cubicBezTo>
                    <a:pt x="94" y="81"/>
                    <a:pt x="94" y="81"/>
                    <a:pt x="94" y="81"/>
                  </a:cubicBezTo>
                  <a:cubicBezTo>
                    <a:pt x="94" y="80"/>
                    <a:pt x="94" y="80"/>
                    <a:pt x="94" y="80"/>
                  </a:cubicBezTo>
                  <a:cubicBezTo>
                    <a:pt x="86" y="89"/>
                    <a:pt x="77" y="97"/>
                    <a:pt x="70" y="107"/>
                  </a:cubicBezTo>
                  <a:cubicBezTo>
                    <a:pt x="62" y="115"/>
                    <a:pt x="56" y="124"/>
                    <a:pt x="50" y="134"/>
                  </a:cubicBezTo>
                  <a:cubicBezTo>
                    <a:pt x="51" y="133"/>
                    <a:pt x="51" y="133"/>
                    <a:pt x="51" y="133"/>
                  </a:cubicBezTo>
                  <a:cubicBezTo>
                    <a:pt x="88" y="180"/>
                    <a:pt x="88" y="180"/>
                    <a:pt x="88" y="180"/>
                  </a:cubicBezTo>
                  <a:cubicBezTo>
                    <a:pt x="66" y="236"/>
                    <a:pt x="66" y="236"/>
                    <a:pt x="66" y="236"/>
                  </a:cubicBezTo>
                  <a:cubicBezTo>
                    <a:pt x="7" y="244"/>
                    <a:pt x="7" y="244"/>
                    <a:pt x="7" y="244"/>
                  </a:cubicBezTo>
                  <a:cubicBezTo>
                    <a:pt x="6" y="244"/>
                    <a:pt x="6" y="244"/>
                    <a:pt x="6" y="244"/>
                  </a:cubicBezTo>
                  <a:cubicBezTo>
                    <a:pt x="2" y="267"/>
                    <a:pt x="0" y="290"/>
                    <a:pt x="1" y="313"/>
                  </a:cubicBezTo>
                  <a:cubicBezTo>
                    <a:pt x="2" y="312"/>
                    <a:pt x="2" y="312"/>
                    <a:pt x="2" y="312"/>
                  </a:cubicBezTo>
                  <a:cubicBezTo>
                    <a:pt x="60" y="328"/>
                    <a:pt x="60" y="328"/>
                    <a:pt x="60" y="328"/>
                  </a:cubicBezTo>
                  <a:cubicBezTo>
                    <a:pt x="74" y="386"/>
                    <a:pt x="74" y="386"/>
                    <a:pt x="74" y="386"/>
                  </a:cubicBezTo>
                  <a:cubicBezTo>
                    <a:pt x="32" y="428"/>
                    <a:pt x="32" y="428"/>
                    <a:pt x="32" y="428"/>
                  </a:cubicBezTo>
                  <a:cubicBezTo>
                    <a:pt x="31" y="428"/>
                    <a:pt x="31" y="428"/>
                    <a:pt x="31" y="428"/>
                  </a:cubicBezTo>
                  <a:cubicBezTo>
                    <a:pt x="41" y="449"/>
                    <a:pt x="53" y="468"/>
                    <a:pt x="68" y="487"/>
                  </a:cubicBezTo>
                  <a:cubicBezTo>
                    <a:pt x="68" y="485"/>
                    <a:pt x="68" y="485"/>
                    <a:pt x="68" y="485"/>
                  </a:cubicBezTo>
                  <a:cubicBezTo>
                    <a:pt x="124" y="465"/>
                    <a:pt x="124" y="465"/>
                    <a:pt x="124" y="465"/>
                  </a:cubicBezTo>
                  <a:cubicBezTo>
                    <a:pt x="170" y="503"/>
                    <a:pt x="170" y="503"/>
                    <a:pt x="170" y="503"/>
                  </a:cubicBezTo>
                  <a:cubicBezTo>
                    <a:pt x="160" y="562"/>
                    <a:pt x="160" y="562"/>
                    <a:pt x="160" y="562"/>
                  </a:cubicBezTo>
                  <a:cubicBezTo>
                    <a:pt x="159" y="562"/>
                    <a:pt x="159" y="562"/>
                    <a:pt x="159" y="562"/>
                  </a:cubicBezTo>
                  <a:cubicBezTo>
                    <a:pt x="180" y="573"/>
                    <a:pt x="201" y="582"/>
                    <a:pt x="223" y="588"/>
                  </a:cubicBezTo>
                  <a:cubicBezTo>
                    <a:pt x="223" y="587"/>
                    <a:pt x="223" y="587"/>
                    <a:pt x="223" y="587"/>
                  </a:cubicBezTo>
                  <a:cubicBezTo>
                    <a:pt x="256" y="537"/>
                    <a:pt x="256" y="537"/>
                    <a:pt x="256" y="537"/>
                  </a:cubicBezTo>
                  <a:cubicBezTo>
                    <a:pt x="316" y="541"/>
                    <a:pt x="316" y="541"/>
                    <a:pt x="316" y="541"/>
                  </a:cubicBezTo>
                  <a:cubicBezTo>
                    <a:pt x="342" y="594"/>
                    <a:pt x="342" y="594"/>
                    <a:pt x="342" y="594"/>
                  </a:cubicBezTo>
                  <a:cubicBezTo>
                    <a:pt x="342" y="595"/>
                    <a:pt x="342" y="595"/>
                    <a:pt x="342" y="595"/>
                  </a:cubicBezTo>
                  <a:cubicBezTo>
                    <a:pt x="365" y="592"/>
                    <a:pt x="387" y="586"/>
                    <a:pt x="409" y="578"/>
                  </a:cubicBezTo>
                  <a:cubicBezTo>
                    <a:pt x="408" y="578"/>
                    <a:pt x="408" y="578"/>
                    <a:pt x="408" y="578"/>
                  </a:cubicBezTo>
                  <a:cubicBezTo>
                    <a:pt x="406" y="518"/>
                    <a:pt x="406" y="518"/>
                    <a:pt x="406" y="518"/>
                  </a:cubicBezTo>
                  <a:cubicBezTo>
                    <a:pt x="456" y="486"/>
                    <a:pt x="456" y="486"/>
                    <a:pt x="456" y="486"/>
                  </a:cubicBezTo>
                  <a:cubicBezTo>
                    <a:pt x="509" y="514"/>
                    <a:pt x="509" y="514"/>
                    <a:pt x="509" y="514"/>
                  </a:cubicBezTo>
                  <a:cubicBezTo>
                    <a:pt x="509" y="515"/>
                    <a:pt x="509" y="515"/>
                    <a:pt x="509" y="515"/>
                  </a:cubicBezTo>
                  <a:cubicBezTo>
                    <a:pt x="517" y="506"/>
                    <a:pt x="526" y="498"/>
                    <a:pt x="533" y="489"/>
                  </a:cubicBezTo>
                  <a:cubicBezTo>
                    <a:pt x="540" y="480"/>
                    <a:pt x="547" y="471"/>
                    <a:pt x="553" y="461"/>
                  </a:cubicBezTo>
                  <a:close/>
                  <a:moveTo>
                    <a:pt x="188" y="435"/>
                  </a:moveTo>
                  <a:cubicBezTo>
                    <a:pt x="113" y="372"/>
                    <a:pt x="102" y="261"/>
                    <a:pt x="164" y="185"/>
                  </a:cubicBezTo>
                  <a:cubicBezTo>
                    <a:pt x="227" y="109"/>
                    <a:pt x="339" y="98"/>
                    <a:pt x="414" y="161"/>
                  </a:cubicBezTo>
                  <a:cubicBezTo>
                    <a:pt x="490" y="223"/>
                    <a:pt x="501" y="335"/>
                    <a:pt x="439" y="411"/>
                  </a:cubicBezTo>
                  <a:cubicBezTo>
                    <a:pt x="376" y="486"/>
                    <a:pt x="264" y="497"/>
                    <a:pt x="188" y="435"/>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a:extLst/>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69" name="椭圆 68"/>
            <p:cNvSpPr/>
            <p:nvPr/>
          </p:nvSpPr>
          <p:spPr>
            <a:xfrm>
              <a:off x="5529201" y="2689242"/>
              <a:ext cx="1114765" cy="11124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73" name="椭圆 72"/>
            <p:cNvSpPr/>
            <p:nvPr/>
          </p:nvSpPr>
          <p:spPr>
            <a:xfrm>
              <a:off x="5596280" y="2755166"/>
              <a:ext cx="980601" cy="980601"/>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sp>
          <p:nvSpPr>
            <p:cNvPr id="131" name="AutoShape 4"/>
            <p:cNvSpPr>
              <a:spLocks/>
            </p:cNvSpPr>
            <p:nvPr/>
          </p:nvSpPr>
          <p:spPr bwMode="auto">
            <a:xfrm>
              <a:off x="5799158" y="2946327"/>
              <a:ext cx="589142" cy="591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nvGrpSpPr>
          <p:cNvPr id="4" name="群組 3"/>
          <p:cNvGrpSpPr>
            <a:grpSpLocks/>
          </p:cNvGrpSpPr>
          <p:nvPr/>
        </p:nvGrpSpPr>
        <p:grpSpPr bwMode="auto">
          <a:xfrm>
            <a:off x="3879850" y="1023938"/>
            <a:ext cx="1831975" cy="1801812"/>
            <a:chOff x="3880207" y="1023692"/>
            <a:chExt cx="1831681" cy="1802351"/>
          </a:xfrm>
        </p:grpSpPr>
        <p:sp>
          <p:nvSpPr>
            <p:cNvPr id="61" name="Freeform 14"/>
            <p:cNvSpPr>
              <a:spLocks noEditPoints="1"/>
            </p:cNvSpPr>
            <p:nvPr/>
          </p:nvSpPr>
          <p:spPr bwMode="auto">
            <a:xfrm>
              <a:off x="3880207" y="1023692"/>
              <a:ext cx="1831681" cy="1802351"/>
            </a:xfrm>
            <a:custGeom>
              <a:avLst/>
              <a:gdLst>
                <a:gd name="T0" fmla="*/ 497 w 528"/>
                <a:gd name="T1" fmla="*/ 380 h 519"/>
                <a:gd name="T2" fmla="*/ 475 w 528"/>
                <a:gd name="T3" fmla="*/ 292 h 519"/>
                <a:gd name="T4" fmla="*/ 527 w 528"/>
                <a:gd name="T5" fmla="*/ 280 h 519"/>
                <a:gd name="T6" fmla="*/ 524 w 528"/>
                <a:gd name="T7" fmla="*/ 220 h 519"/>
                <a:gd name="T8" fmla="*/ 454 w 528"/>
                <a:gd name="T9" fmla="*/ 161 h 519"/>
                <a:gd name="T10" fmla="*/ 488 w 528"/>
                <a:gd name="T11" fmla="*/ 121 h 519"/>
                <a:gd name="T12" fmla="*/ 452 w 528"/>
                <a:gd name="T13" fmla="*/ 76 h 519"/>
                <a:gd name="T14" fmla="*/ 361 w 528"/>
                <a:gd name="T15" fmla="*/ 69 h 519"/>
                <a:gd name="T16" fmla="*/ 366 w 528"/>
                <a:gd name="T17" fmla="*/ 16 h 519"/>
                <a:gd name="T18" fmla="*/ 308 w 528"/>
                <a:gd name="T19" fmla="*/ 0 h 519"/>
                <a:gd name="T20" fmla="*/ 231 w 528"/>
                <a:gd name="T21" fmla="*/ 48 h 519"/>
                <a:gd name="T22" fmla="*/ 204 w 528"/>
                <a:gd name="T23" fmla="*/ 3 h 519"/>
                <a:gd name="T24" fmla="*/ 147 w 528"/>
                <a:gd name="T25" fmla="*/ 24 h 519"/>
                <a:gd name="T26" fmla="*/ 113 w 528"/>
                <a:gd name="T27" fmla="*/ 108 h 519"/>
                <a:gd name="T28" fmla="*/ 65 w 528"/>
                <a:gd name="T29" fmla="*/ 88 h 519"/>
                <a:gd name="T30" fmla="*/ 30 w 528"/>
                <a:gd name="T31" fmla="*/ 138 h 519"/>
                <a:gd name="T32" fmla="*/ 68 w 528"/>
                <a:gd name="T33" fmla="*/ 175 h 519"/>
                <a:gd name="T34" fmla="*/ 2 w 528"/>
                <a:gd name="T35" fmla="*/ 238 h 519"/>
                <a:gd name="T36" fmla="*/ 4 w 528"/>
                <a:gd name="T37" fmla="*/ 299 h 519"/>
                <a:gd name="T38" fmla="*/ 56 w 528"/>
                <a:gd name="T39" fmla="*/ 307 h 519"/>
                <a:gd name="T40" fmla="*/ 40 w 528"/>
                <a:gd name="T41" fmla="*/ 396 h 519"/>
                <a:gd name="T42" fmla="*/ 77 w 528"/>
                <a:gd name="T43" fmla="*/ 444 h 519"/>
                <a:gd name="T44" fmla="*/ 124 w 528"/>
                <a:gd name="T45" fmla="*/ 420 h 519"/>
                <a:gd name="T46" fmla="*/ 164 w 528"/>
                <a:gd name="T47" fmla="*/ 502 h 519"/>
                <a:gd name="T48" fmla="*/ 221 w 528"/>
                <a:gd name="T49" fmla="*/ 519 h 519"/>
                <a:gd name="T50" fmla="*/ 246 w 528"/>
                <a:gd name="T51" fmla="*/ 472 h 519"/>
                <a:gd name="T52" fmla="*/ 326 w 528"/>
                <a:gd name="T53" fmla="*/ 514 h 519"/>
                <a:gd name="T54" fmla="*/ 383 w 528"/>
                <a:gd name="T55" fmla="*/ 494 h 519"/>
                <a:gd name="T56" fmla="*/ 374 w 528"/>
                <a:gd name="T57" fmla="*/ 442 h 519"/>
                <a:gd name="T58" fmla="*/ 464 w 528"/>
                <a:gd name="T59" fmla="*/ 429 h 519"/>
                <a:gd name="T60" fmla="*/ 483 w 528"/>
                <a:gd name="T61" fmla="*/ 406 h 519"/>
                <a:gd name="T62" fmla="*/ 178 w 528"/>
                <a:gd name="T63" fmla="*/ 389 h 519"/>
                <a:gd name="T64" fmla="*/ 351 w 528"/>
                <a:gd name="T65" fmla="*/ 130 h 519"/>
                <a:gd name="T66" fmla="*/ 178 w 528"/>
                <a:gd name="T67" fmla="*/ 38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519">
                  <a:moveTo>
                    <a:pt x="498" y="380"/>
                  </a:moveTo>
                  <a:cubicBezTo>
                    <a:pt x="497" y="380"/>
                    <a:pt x="497" y="380"/>
                    <a:pt x="497" y="380"/>
                  </a:cubicBezTo>
                  <a:cubicBezTo>
                    <a:pt x="461" y="342"/>
                    <a:pt x="461" y="342"/>
                    <a:pt x="461" y="342"/>
                  </a:cubicBezTo>
                  <a:cubicBezTo>
                    <a:pt x="475" y="292"/>
                    <a:pt x="475" y="292"/>
                    <a:pt x="475" y="292"/>
                  </a:cubicBezTo>
                  <a:cubicBezTo>
                    <a:pt x="526" y="279"/>
                    <a:pt x="526" y="279"/>
                    <a:pt x="526" y="279"/>
                  </a:cubicBezTo>
                  <a:cubicBezTo>
                    <a:pt x="527" y="280"/>
                    <a:pt x="527" y="280"/>
                    <a:pt x="527" y="280"/>
                  </a:cubicBezTo>
                  <a:cubicBezTo>
                    <a:pt x="528" y="259"/>
                    <a:pt x="527" y="239"/>
                    <a:pt x="524" y="219"/>
                  </a:cubicBezTo>
                  <a:cubicBezTo>
                    <a:pt x="524" y="220"/>
                    <a:pt x="524" y="220"/>
                    <a:pt x="524" y="220"/>
                  </a:cubicBezTo>
                  <a:cubicBezTo>
                    <a:pt x="472" y="211"/>
                    <a:pt x="472" y="211"/>
                    <a:pt x="472" y="211"/>
                  </a:cubicBezTo>
                  <a:cubicBezTo>
                    <a:pt x="454" y="161"/>
                    <a:pt x="454" y="161"/>
                    <a:pt x="454" y="161"/>
                  </a:cubicBezTo>
                  <a:cubicBezTo>
                    <a:pt x="488" y="121"/>
                    <a:pt x="488" y="121"/>
                    <a:pt x="488" y="121"/>
                  </a:cubicBezTo>
                  <a:cubicBezTo>
                    <a:pt x="488" y="121"/>
                    <a:pt x="488" y="121"/>
                    <a:pt x="488" y="121"/>
                  </a:cubicBezTo>
                  <a:cubicBezTo>
                    <a:pt x="478" y="105"/>
                    <a:pt x="466" y="89"/>
                    <a:pt x="452" y="75"/>
                  </a:cubicBezTo>
                  <a:cubicBezTo>
                    <a:pt x="452" y="76"/>
                    <a:pt x="452" y="76"/>
                    <a:pt x="452" y="76"/>
                  </a:cubicBezTo>
                  <a:cubicBezTo>
                    <a:pt x="405" y="99"/>
                    <a:pt x="405" y="99"/>
                    <a:pt x="405" y="99"/>
                  </a:cubicBezTo>
                  <a:cubicBezTo>
                    <a:pt x="361" y="69"/>
                    <a:pt x="361" y="69"/>
                    <a:pt x="361" y="69"/>
                  </a:cubicBezTo>
                  <a:cubicBezTo>
                    <a:pt x="365" y="17"/>
                    <a:pt x="365" y="17"/>
                    <a:pt x="365" y="17"/>
                  </a:cubicBezTo>
                  <a:cubicBezTo>
                    <a:pt x="366" y="16"/>
                    <a:pt x="366" y="16"/>
                    <a:pt x="366" y="16"/>
                  </a:cubicBezTo>
                  <a:cubicBezTo>
                    <a:pt x="347" y="8"/>
                    <a:pt x="327" y="3"/>
                    <a:pt x="308" y="0"/>
                  </a:cubicBezTo>
                  <a:cubicBezTo>
                    <a:pt x="308" y="0"/>
                    <a:pt x="308" y="0"/>
                    <a:pt x="308" y="0"/>
                  </a:cubicBezTo>
                  <a:cubicBezTo>
                    <a:pt x="283" y="47"/>
                    <a:pt x="283" y="47"/>
                    <a:pt x="283" y="47"/>
                  </a:cubicBezTo>
                  <a:cubicBezTo>
                    <a:pt x="231" y="48"/>
                    <a:pt x="231" y="48"/>
                    <a:pt x="231" y="48"/>
                  </a:cubicBezTo>
                  <a:cubicBezTo>
                    <a:pt x="203" y="4"/>
                    <a:pt x="203" y="4"/>
                    <a:pt x="203" y="4"/>
                  </a:cubicBezTo>
                  <a:cubicBezTo>
                    <a:pt x="204" y="3"/>
                    <a:pt x="204" y="3"/>
                    <a:pt x="204" y="3"/>
                  </a:cubicBezTo>
                  <a:cubicBezTo>
                    <a:pt x="184" y="8"/>
                    <a:pt x="165" y="15"/>
                    <a:pt x="147" y="24"/>
                  </a:cubicBezTo>
                  <a:cubicBezTo>
                    <a:pt x="147" y="24"/>
                    <a:pt x="147" y="24"/>
                    <a:pt x="147" y="24"/>
                  </a:cubicBezTo>
                  <a:cubicBezTo>
                    <a:pt x="155" y="76"/>
                    <a:pt x="155" y="76"/>
                    <a:pt x="155" y="76"/>
                  </a:cubicBezTo>
                  <a:cubicBezTo>
                    <a:pt x="113" y="108"/>
                    <a:pt x="113" y="108"/>
                    <a:pt x="113" y="108"/>
                  </a:cubicBezTo>
                  <a:cubicBezTo>
                    <a:pt x="65" y="88"/>
                    <a:pt x="65" y="88"/>
                    <a:pt x="65" y="88"/>
                  </a:cubicBezTo>
                  <a:cubicBezTo>
                    <a:pt x="65" y="88"/>
                    <a:pt x="65" y="88"/>
                    <a:pt x="65" y="88"/>
                  </a:cubicBezTo>
                  <a:cubicBezTo>
                    <a:pt x="58" y="95"/>
                    <a:pt x="51" y="104"/>
                    <a:pt x="45" y="113"/>
                  </a:cubicBezTo>
                  <a:cubicBezTo>
                    <a:pt x="40" y="121"/>
                    <a:pt x="35" y="129"/>
                    <a:pt x="30" y="138"/>
                  </a:cubicBezTo>
                  <a:cubicBezTo>
                    <a:pt x="31" y="138"/>
                    <a:pt x="31" y="138"/>
                    <a:pt x="31" y="138"/>
                  </a:cubicBezTo>
                  <a:cubicBezTo>
                    <a:pt x="68" y="175"/>
                    <a:pt x="68" y="175"/>
                    <a:pt x="68" y="175"/>
                  </a:cubicBezTo>
                  <a:cubicBezTo>
                    <a:pt x="53" y="226"/>
                    <a:pt x="53" y="226"/>
                    <a:pt x="53" y="226"/>
                  </a:cubicBezTo>
                  <a:cubicBezTo>
                    <a:pt x="2" y="238"/>
                    <a:pt x="2" y="238"/>
                    <a:pt x="2" y="238"/>
                  </a:cubicBezTo>
                  <a:cubicBezTo>
                    <a:pt x="2" y="238"/>
                    <a:pt x="2" y="238"/>
                    <a:pt x="2" y="238"/>
                  </a:cubicBezTo>
                  <a:cubicBezTo>
                    <a:pt x="0" y="258"/>
                    <a:pt x="1" y="279"/>
                    <a:pt x="4" y="299"/>
                  </a:cubicBezTo>
                  <a:cubicBezTo>
                    <a:pt x="4" y="298"/>
                    <a:pt x="4" y="298"/>
                    <a:pt x="4" y="298"/>
                  </a:cubicBezTo>
                  <a:cubicBezTo>
                    <a:pt x="56" y="307"/>
                    <a:pt x="56" y="307"/>
                    <a:pt x="56" y="307"/>
                  </a:cubicBezTo>
                  <a:cubicBezTo>
                    <a:pt x="74" y="356"/>
                    <a:pt x="74" y="356"/>
                    <a:pt x="74" y="356"/>
                  </a:cubicBezTo>
                  <a:cubicBezTo>
                    <a:pt x="40" y="396"/>
                    <a:pt x="40" y="396"/>
                    <a:pt x="40" y="396"/>
                  </a:cubicBezTo>
                  <a:cubicBezTo>
                    <a:pt x="39" y="396"/>
                    <a:pt x="39" y="396"/>
                    <a:pt x="39" y="396"/>
                  </a:cubicBezTo>
                  <a:cubicBezTo>
                    <a:pt x="50" y="413"/>
                    <a:pt x="62" y="430"/>
                    <a:pt x="77" y="444"/>
                  </a:cubicBezTo>
                  <a:cubicBezTo>
                    <a:pt x="77" y="443"/>
                    <a:pt x="77" y="443"/>
                    <a:pt x="77" y="443"/>
                  </a:cubicBezTo>
                  <a:cubicBezTo>
                    <a:pt x="124" y="420"/>
                    <a:pt x="124" y="420"/>
                    <a:pt x="124" y="420"/>
                  </a:cubicBezTo>
                  <a:cubicBezTo>
                    <a:pt x="167" y="450"/>
                    <a:pt x="167" y="450"/>
                    <a:pt x="167" y="450"/>
                  </a:cubicBezTo>
                  <a:cubicBezTo>
                    <a:pt x="164" y="502"/>
                    <a:pt x="164" y="502"/>
                    <a:pt x="164" y="502"/>
                  </a:cubicBezTo>
                  <a:cubicBezTo>
                    <a:pt x="163" y="502"/>
                    <a:pt x="163" y="502"/>
                    <a:pt x="163" y="502"/>
                  </a:cubicBezTo>
                  <a:cubicBezTo>
                    <a:pt x="182" y="510"/>
                    <a:pt x="202" y="516"/>
                    <a:pt x="221" y="519"/>
                  </a:cubicBezTo>
                  <a:cubicBezTo>
                    <a:pt x="221" y="518"/>
                    <a:pt x="221" y="518"/>
                    <a:pt x="221" y="518"/>
                  </a:cubicBezTo>
                  <a:cubicBezTo>
                    <a:pt x="246" y="472"/>
                    <a:pt x="246" y="472"/>
                    <a:pt x="246" y="472"/>
                  </a:cubicBezTo>
                  <a:cubicBezTo>
                    <a:pt x="298" y="470"/>
                    <a:pt x="298" y="470"/>
                    <a:pt x="298" y="470"/>
                  </a:cubicBezTo>
                  <a:cubicBezTo>
                    <a:pt x="326" y="514"/>
                    <a:pt x="326" y="514"/>
                    <a:pt x="326" y="514"/>
                  </a:cubicBezTo>
                  <a:cubicBezTo>
                    <a:pt x="325" y="515"/>
                    <a:pt x="325" y="515"/>
                    <a:pt x="325" y="515"/>
                  </a:cubicBezTo>
                  <a:cubicBezTo>
                    <a:pt x="345" y="511"/>
                    <a:pt x="364" y="504"/>
                    <a:pt x="383" y="494"/>
                  </a:cubicBezTo>
                  <a:cubicBezTo>
                    <a:pt x="382" y="494"/>
                    <a:pt x="382" y="494"/>
                    <a:pt x="382" y="494"/>
                  </a:cubicBezTo>
                  <a:cubicBezTo>
                    <a:pt x="374" y="442"/>
                    <a:pt x="374" y="442"/>
                    <a:pt x="374" y="442"/>
                  </a:cubicBezTo>
                  <a:cubicBezTo>
                    <a:pt x="416" y="410"/>
                    <a:pt x="416" y="410"/>
                    <a:pt x="416" y="410"/>
                  </a:cubicBezTo>
                  <a:cubicBezTo>
                    <a:pt x="464" y="429"/>
                    <a:pt x="464" y="429"/>
                    <a:pt x="464" y="429"/>
                  </a:cubicBezTo>
                  <a:cubicBezTo>
                    <a:pt x="464" y="430"/>
                    <a:pt x="464" y="430"/>
                    <a:pt x="464" y="430"/>
                  </a:cubicBezTo>
                  <a:cubicBezTo>
                    <a:pt x="471" y="422"/>
                    <a:pt x="477" y="414"/>
                    <a:pt x="483" y="406"/>
                  </a:cubicBezTo>
                  <a:cubicBezTo>
                    <a:pt x="489" y="397"/>
                    <a:pt x="494" y="389"/>
                    <a:pt x="498" y="380"/>
                  </a:cubicBezTo>
                  <a:close/>
                  <a:moveTo>
                    <a:pt x="178" y="389"/>
                  </a:moveTo>
                  <a:cubicBezTo>
                    <a:pt x="106" y="341"/>
                    <a:pt x="87" y="244"/>
                    <a:pt x="135" y="173"/>
                  </a:cubicBezTo>
                  <a:cubicBezTo>
                    <a:pt x="182" y="101"/>
                    <a:pt x="279" y="82"/>
                    <a:pt x="351" y="130"/>
                  </a:cubicBezTo>
                  <a:cubicBezTo>
                    <a:pt x="422" y="177"/>
                    <a:pt x="441" y="274"/>
                    <a:pt x="394" y="346"/>
                  </a:cubicBezTo>
                  <a:cubicBezTo>
                    <a:pt x="346" y="417"/>
                    <a:pt x="249" y="436"/>
                    <a:pt x="178" y="389"/>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a:extLst/>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68" name="椭圆 67"/>
            <p:cNvSpPr/>
            <p:nvPr/>
          </p:nvSpPr>
          <p:spPr>
            <a:xfrm>
              <a:off x="4329398" y="1458797"/>
              <a:ext cx="933300" cy="932141"/>
            </a:xfrm>
            <a:prstGeom prst="ellipse">
              <a:avLst/>
            </a:prstGeom>
            <a:solidFill>
              <a:srgbClr val="C51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72" name="椭圆 71"/>
            <p:cNvSpPr/>
            <p:nvPr/>
          </p:nvSpPr>
          <p:spPr>
            <a:xfrm>
              <a:off x="4380890" y="1499983"/>
              <a:ext cx="830314" cy="830314"/>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grpSp>
          <p:nvGrpSpPr>
            <p:cNvPr id="132" name="组合 131"/>
            <p:cNvGrpSpPr/>
            <p:nvPr/>
          </p:nvGrpSpPr>
          <p:grpSpPr>
            <a:xfrm>
              <a:off x="4547603" y="1714677"/>
              <a:ext cx="492735" cy="400925"/>
              <a:chOff x="7730164" y="3530664"/>
              <a:chExt cx="366051" cy="297846"/>
            </a:xfrm>
            <a:solidFill>
              <a:schemeClr val="accent1"/>
            </a:solidFill>
          </p:grpSpPr>
          <p:sp>
            <p:nvSpPr>
              <p:cNvPr id="133" name="AutoShape 5"/>
              <p:cNvSpPr>
                <a:spLocks/>
              </p:cNvSpPr>
              <p:nvPr/>
            </p:nvSpPr>
            <p:spPr bwMode="auto">
              <a:xfrm>
                <a:off x="7981704" y="3622021"/>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4" name="AutoShape 6"/>
              <p:cNvSpPr>
                <a:spLocks/>
              </p:cNvSpPr>
              <p:nvPr/>
            </p:nvSpPr>
            <p:spPr bwMode="auto">
              <a:xfrm>
                <a:off x="7730164" y="3530664"/>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grpSp>
        <p:nvGrpSpPr>
          <p:cNvPr id="2" name="群組 1"/>
          <p:cNvGrpSpPr>
            <a:grpSpLocks/>
          </p:cNvGrpSpPr>
          <p:nvPr/>
        </p:nvGrpSpPr>
        <p:grpSpPr bwMode="auto">
          <a:xfrm>
            <a:off x="2060575" y="1603375"/>
            <a:ext cx="1096963" cy="1077913"/>
            <a:chOff x="2060258" y="1602967"/>
            <a:chExt cx="1096955" cy="1077891"/>
          </a:xfrm>
        </p:grpSpPr>
        <p:sp>
          <p:nvSpPr>
            <p:cNvPr id="59" name="Freeform 12"/>
            <p:cNvSpPr>
              <a:spLocks noEditPoints="1"/>
            </p:cNvSpPr>
            <p:nvPr/>
          </p:nvSpPr>
          <p:spPr bwMode="auto">
            <a:xfrm>
              <a:off x="2060258" y="1602967"/>
              <a:ext cx="1096955" cy="1077891"/>
            </a:xfrm>
            <a:custGeom>
              <a:avLst/>
              <a:gdLst>
                <a:gd name="T0" fmla="*/ 314 w 316"/>
                <a:gd name="T1" fmla="*/ 137 h 310"/>
                <a:gd name="T2" fmla="*/ 274 w 316"/>
                <a:gd name="T3" fmla="*/ 101 h 310"/>
                <a:gd name="T4" fmla="*/ 296 w 316"/>
                <a:gd name="T5" fmla="*/ 78 h 310"/>
                <a:gd name="T6" fmla="*/ 274 w 316"/>
                <a:gd name="T7" fmla="*/ 49 h 310"/>
                <a:gd name="T8" fmla="*/ 220 w 316"/>
                <a:gd name="T9" fmla="*/ 43 h 310"/>
                <a:gd name="T10" fmla="*/ 224 w 316"/>
                <a:gd name="T11" fmla="*/ 12 h 310"/>
                <a:gd name="T12" fmla="*/ 191 w 316"/>
                <a:gd name="T13" fmla="*/ 1 h 310"/>
                <a:gd name="T14" fmla="*/ 143 w 316"/>
                <a:gd name="T15" fmla="*/ 28 h 310"/>
                <a:gd name="T16" fmla="*/ 128 w 316"/>
                <a:gd name="T17" fmla="*/ 0 h 310"/>
                <a:gd name="T18" fmla="*/ 94 w 316"/>
                <a:gd name="T19" fmla="*/ 11 h 310"/>
                <a:gd name="T20" fmla="*/ 71 w 316"/>
                <a:gd name="T21" fmla="*/ 61 h 310"/>
                <a:gd name="T22" fmla="*/ 43 w 316"/>
                <a:gd name="T23" fmla="*/ 47 h 310"/>
                <a:gd name="T24" fmla="*/ 22 w 316"/>
                <a:gd name="T25" fmla="*/ 77 h 310"/>
                <a:gd name="T26" fmla="*/ 33 w 316"/>
                <a:gd name="T27" fmla="*/ 130 h 310"/>
                <a:gd name="T28" fmla="*/ 2 w 316"/>
                <a:gd name="T29" fmla="*/ 136 h 310"/>
                <a:gd name="T30" fmla="*/ 1 w 316"/>
                <a:gd name="T31" fmla="*/ 172 h 310"/>
                <a:gd name="T32" fmla="*/ 32 w 316"/>
                <a:gd name="T33" fmla="*/ 179 h 310"/>
                <a:gd name="T34" fmla="*/ 21 w 316"/>
                <a:gd name="T35" fmla="*/ 232 h 310"/>
                <a:gd name="T36" fmla="*/ 42 w 316"/>
                <a:gd name="T37" fmla="*/ 261 h 310"/>
                <a:gd name="T38" fmla="*/ 70 w 316"/>
                <a:gd name="T39" fmla="*/ 248 h 310"/>
                <a:gd name="T40" fmla="*/ 92 w 316"/>
                <a:gd name="T41" fmla="*/ 298 h 310"/>
                <a:gd name="T42" fmla="*/ 126 w 316"/>
                <a:gd name="T43" fmla="*/ 309 h 310"/>
                <a:gd name="T44" fmla="*/ 142 w 316"/>
                <a:gd name="T45" fmla="*/ 282 h 310"/>
                <a:gd name="T46" fmla="*/ 189 w 316"/>
                <a:gd name="T47" fmla="*/ 309 h 310"/>
                <a:gd name="T48" fmla="*/ 223 w 316"/>
                <a:gd name="T49" fmla="*/ 299 h 310"/>
                <a:gd name="T50" fmla="*/ 220 w 316"/>
                <a:gd name="T51" fmla="*/ 267 h 310"/>
                <a:gd name="T52" fmla="*/ 274 w 316"/>
                <a:gd name="T53" fmla="*/ 261 h 310"/>
                <a:gd name="T54" fmla="*/ 295 w 316"/>
                <a:gd name="T55" fmla="*/ 233 h 310"/>
                <a:gd name="T56" fmla="*/ 274 w 316"/>
                <a:gd name="T57" fmla="*/ 209 h 310"/>
                <a:gd name="T58" fmla="*/ 314 w 316"/>
                <a:gd name="T59" fmla="*/ 173 h 310"/>
                <a:gd name="T60" fmla="*/ 316 w 316"/>
                <a:gd name="T61" fmla="*/ 155 h 310"/>
                <a:gd name="T62" fmla="*/ 158 w 316"/>
                <a:gd name="T63" fmla="*/ 248 h 310"/>
                <a:gd name="T64" fmla="*/ 158 w 316"/>
                <a:gd name="T65" fmla="*/ 62 h 310"/>
                <a:gd name="T66" fmla="*/ 158 w 316"/>
                <a:gd name="T67" fmla="*/ 2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310">
                  <a:moveTo>
                    <a:pt x="315" y="137"/>
                  </a:moveTo>
                  <a:cubicBezTo>
                    <a:pt x="314" y="137"/>
                    <a:pt x="314" y="137"/>
                    <a:pt x="314" y="137"/>
                  </a:cubicBezTo>
                  <a:cubicBezTo>
                    <a:pt x="284" y="131"/>
                    <a:pt x="284" y="131"/>
                    <a:pt x="284" y="131"/>
                  </a:cubicBezTo>
                  <a:cubicBezTo>
                    <a:pt x="274" y="101"/>
                    <a:pt x="274" y="101"/>
                    <a:pt x="274" y="101"/>
                  </a:cubicBezTo>
                  <a:cubicBezTo>
                    <a:pt x="295" y="78"/>
                    <a:pt x="295" y="78"/>
                    <a:pt x="295" y="78"/>
                  </a:cubicBezTo>
                  <a:cubicBezTo>
                    <a:pt x="296" y="78"/>
                    <a:pt x="296" y="78"/>
                    <a:pt x="296" y="78"/>
                  </a:cubicBezTo>
                  <a:cubicBezTo>
                    <a:pt x="290" y="67"/>
                    <a:pt x="282" y="57"/>
                    <a:pt x="274" y="48"/>
                  </a:cubicBezTo>
                  <a:cubicBezTo>
                    <a:pt x="274" y="49"/>
                    <a:pt x="274" y="49"/>
                    <a:pt x="274" y="49"/>
                  </a:cubicBezTo>
                  <a:cubicBezTo>
                    <a:pt x="246" y="61"/>
                    <a:pt x="246" y="61"/>
                    <a:pt x="246" y="61"/>
                  </a:cubicBezTo>
                  <a:cubicBezTo>
                    <a:pt x="220" y="43"/>
                    <a:pt x="220" y="43"/>
                    <a:pt x="220" y="43"/>
                  </a:cubicBezTo>
                  <a:cubicBezTo>
                    <a:pt x="223" y="12"/>
                    <a:pt x="223" y="12"/>
                    <a:pt x="223" y="12"/>
                  </a:cubicBezTo>
                  <a:cubicBezTo>
                    <a:pt x="224" y="12"/>
                    <a:pt x="224" y="12"/>
                    <a:pt x="224" y="12"/>
                  </a:cubicBezTo>
                  <a:cubicBezTo>
                    <a:pt x="213" y="7"/>
                    <a:pt x="202" y="3"/>
                    <a:pt x="190" y="0"/>
                  </a:cubicBezTo>
                  <a:cubicBezTo>
                    <a:pt x="191" y="1"/>
                    <a:pt x="191" y="1"/>
                    <a:pt x="191" y="1"/>
                  </a:cubicBezTo>
                  <a:cubicBezTo>
                    <a:pt x="175" y="28"/>
                    <a:pt x="175" y="28"/>
                    <a:pt x="175" y="28"/>
                  </a:cubicBezTo>
                  <a:cubicBezTo>
                    <a:pt x="143" y="28"/>
                    <a:pt x="143" y="28"/>
                    <a:pt x="143" y="28"/>
                  </a:cubicBezTo>
                  <a:cubicBezTo>
                    <a:pt x="128" y="1"/>
                    <a:pt x="128" y="1"/>
                    <a:pt x="128" y="1"/>
                  </a:cubicBezTo>
                  <a:cubicBezTo>
                    <a:pt x="128" y="0"/>
                    <a:pt x="128" y="0"/>
                    <a:pt x="128" y="0"/>
                  </a:cubicBezTo>
                  <a:cubicBezTo>
                    <a:pt x="116" y="2"/>
                    <a:pt x="104" y="6"/>
                    <a:pt x="93" y="11"/>
                  </a:cubicBezTo>
                  <a:cubicBezTo>
                    <a:pt x="94" y="11"/>
                    <a:pt x="94" y="11"/>
                    <a:pt x="94" y="11"/>
                  </a:cubicBezTo>
                  <a:cubicBezTo>
                    <a:pt x="97" y="43"/>
                    <a:pt x="97" y="43"/>
                    <a:pt x="97" y="43"/>
                  </a:cubicBezTo>
                  <a:cubicBezTo>
                    <a:pt x="71" y="61"/>
                    <a:pt x="71" y="61"/>
                    <a:pt x="71" y="61"/>
                  </a:cubicBezTo>
                  <a:cubicBezTo>
                    <a:pt x="43" y="48"/>
                    <a:pt x="43" y="48"/>
                    <a:pt x="43" y="48"/>
                  </a:cubicBezTo>
                  <a:cubicBezTo>
                    <a:pt x="43" y="47"/>
                    <a:pt x="43" y="47"/>
                    <a:pt x="43" y="47"/>
                  </a:cubicBezTo>
                  <a:cubicBezTo>
                    <a:pt x="34" y="56"/>
                    <a:pt x="27" y="66"/>
                    <a:pt x="21" y="77"/>
                  </a:cubicBezTo>
                  <a:cubicBezTo>
                    <a:pt x="22" y="77"/>
                    <a:pt x="22" y="77"/>
                    <a:pt x="22" y="77"/>
                  </a:cubicBezTo>
                  <a:cubicBezTo>
                    <a:pt x="43" y="100"/>
                    <a:pt x="43" y="100"/>
                    <a:pt x="43" y="100"/>
                  </a:cubicBezTo>
                  <a:cubicBezTo>
                    <a:pt x="33" y="130"/>
                    <a:pt x="33" y="130"/>
                    <a:pt x="33" y="130"/>
                  </a:cubicBezTo>
                  <a:cubicBezTo>
                    <a:pt x="2" y="136"/>
                    <a:pt x="2" y="136"/>
                    <a:pt x="2" y="136"/>
                  </a:cubicBezTo>
                  <a:cubicBezTo>
                    <a:pt x="2" y="136"/>
                    <a:pt x="2" y="136"/>
                    <a:pt x="2" y="136"/>
                  </a:cubicBezTo>
                  <a:cubicBezTo>
                    <a:pt x="1" y="142"/>
                    <a:pt x="0" y="148"/>
                    <a:pt x="0" y="155"/>
                  </a:cubicBezTo>
                  <a:cubicBezTo>
                    <a:pt x="0" y="161"/>
                    <a:pt x="1" y="167"/>
                    <a:pt x="1" y="172"/>
                  </a:cubicBezTo>
                  <a:cubicBezTo>
                    <a:pt x="2" y="172"/>
                    <a:pt x="2" y="172"/>
                    <a:pt x="2" y="172"/>
                  </a:cubicBezTo>
                  <a:cubicBezTo>
                    <a:pt x="32" y="179"/>
                    <a:pt x="32" y="179"/>
                    <a:pt x="32" y="179"/>
                  </a:cubicBezTo>
                  <a:cubicBezTo>
                    <a:pt x="42" y="208"/>
                    <a:pt x="42" y="208"/>
                    <a:pt x="42" y="208"/>
                  </a:cubicBezTo>
                  <a:cubicBezTo>
                    <a:pt x="21" y="232"/>
                    <a:pt x="21" y="232"/>
                    <a:pt x="21" y="232"/>
                  </a:cubicBezTo>
                  <a:cubicBezTo>
                    <a:pt x="20" y="232"/>
                    <a:pt x="20" y="232"/>
                    <a:pt x="20" y="232"/>
                  </a:cubicBezTo>
                  <a:cubicBezTo>
                    <a:pt x="26" y="242"/>
                    <a:pt x="33" y="252"/>
                    <a:pt x="42" y="261"/>
                  </a:cubicBezTo>
                  <a:cubicBezTo>
                    <a:pt x="42" y="261"/>
                    <a:pt x="42" y="261"/>
                    <a:pt x="42" y="261"/>
                  </a:cubicBezTo>
                  <a:cubicBezTo>
                    <a:pt x="70" y="248"/>
                    <a:pt x="70" y="248"/>
                    <a:pt x="70" y="248"/>
                  </a:cubicBezTo>
                  <a:cubicBezTo>
                    <a:pt x="96" y="267"/>
                    <a:pt x="96" y="267"/>
                    <a:pt x="96" y="267"/>
                  </a:cubicBezTo>
                  <a:cubicBezTo>
                    <a:pt x="92" y="298"/>
                    <a:pt x="92" y="298"/>
                    <a:pt x="92" y="298"/>
                  </a:cubicBezTo>
                  <a:cubicBezTo>
                    <a:pt x="92" y="298"/>
                    <a:pt x="92" y="298"/>
                    <a:pt x="92" y="298"/>
                  </a:cubicBezTo>
                  <a:cubicBezTo>
                    <a:pt x="103" y="303"/>
                    <a:pt x="114" y="307"/>
                    <a:pt x="126" y="309"/>
                  </a:cubicBezTo>
                  <a:cubicBezTo>
                    <a:pt x="126" y="309"/>
                    <a:pt x="126" y="309"/>
                    <a:pt x="126" y="309"/>
                  </a:cubicBezTo>
                  <a:cubicBezTo>
                    <a:pt x="142" y="282"/>
                    <a:pt x="142" y="282"/>
                    <a:pt x="142" y="282"/>
                  </a:cubicBezTo>
                  <a:cubicBezTo>
                    <a:pt x="173" y="282"/>
                    <a:pt x="173" y="282"/>
                    <a:pt x="173" y="282"/>
                  </a:cubicBezTo>
                  <a:cubicBezTo>
                    <a:pt x="189" y="309"/>
                    <a:pt x="189" y="309"/>
                    <a:pt x="189" y="309"/>
                  </a:cubicBezTo>
                  <a:cubicBezTo>
                    <a:pt x="189" y="310"/>
                    <a:pt x="189" y="310"/>
                    <a:pt x="189" y="310"/>
                  </a:cubicBezTo>
                  <a:cubicBezTo>
                    <a:pt x="201" y="307"/>
                    <a:pt x="212" y="304"/>
                    <a:pt x="223" y="299"/>
                  </a:cubicBezTo>
                  <a:cubicBezTo>
                    <a:pt x="223" y="298"/>
                    <a:pt x="223" y="298"/>
                    <a:pt x="223" y="298"/>
                  </a:cubicBezTo>
                  <a:cubicBezTo>
                    <a:pt x="220" y="267"/>
                    <a:pt x="220" y="267"/>
                    <a:pt x="220" y="267"/>
                  </a:cubicBezTo>
                  <a:cubicBezTo>
                    <a:pt x="245" y="249"/>
                    <a:pt x="245" y="249"/>
                    <a:pt x="245" y="249"/>
                  </a:cubicBezTo>
                  <a:cubicBezTo>
                    <a:pt x="274" y="261"/>
                    <a:pt x="274" y="261"/>
                    <a:pt x="274" y="261"/>
                  </a:cubicBezTo>
                  <a:cubicBezTo>
                    <a:pt x="274" y="262"/>
                    <a:pt x="274" y="262"/>
                    <a:pt x="274" y="262"/>
                  </a:cubicBezTo>
                  <a:cubicBezTo>
                    <a:pt x="282" y="253"/>
                    <a:pt x="289" y="243"/>
                    <a:pt x="295" y="233"/>
                  </a:cubicBezTo>
                  <a:cubicBezTo>
                    <a:pt x="295" y="233"/>
                    <a:pt x="295" y="233"/>
                    <a:pt x="295" y="233"/>
                  </a:cubicBezTo>
                  <a:cubicBezTo>
                    <a:pt x="274" y="209"/>
                    <a:pt x="274" y="209"/>
                    <a:pt x="274" y="209"/>
                  </a:cubicBezTo>
                  <a:cubicBezTo>
                    <a:pt x="284" y="179"/>
                    <a:pt x="284" y="179"/>
                    <a:pt x="284" y="179"/>
                  </a:cubicBezTo>
                  <a:cubicBezTo>
                    <a:pt x="314" y="173"/>
                    <a:pt x="314" y="173"/>
                    <a:pt x="314" y="173"/>
                  </a:cubicBezTo>
                  <a:cubicBezTo>
                    <a:pt x="315" y="173"/>
                    <a:pt x="315" y="173"/>
                    <a:pt x="315" y="173"/>
                  </a:cubicBezTo>
                  <a:cubicBezTo>
                    <a:pt x="315" y="167"/>
                    <a:pt x="316" y="161"/>
                    <a:pt x="316" y="155"/>
                  </a:cubicBezTo>
                  <a:cubicBezTo>
                    <a:pt x="316" y="149"/>
                    <a:pt x="315" y="143"/>
                    <a:pt x="315" y="137"/>
                  </a:cubicBezTo>
                  <a:close/>
                  <a:moveTo>
                    <a:pt x="158" y="248"/>
                  </a:moveTo>
                  <a:cubicBezTo>
                    <a:pt x="107" y="248"/>
                    <a:pt x="65" y="206"/>
                    <a:pt x="65" y="155"/>
                  </a:cubicBezTo>
                  <a:cubicBezTo>
                    <a:pt x="65" y="103"/>
                    <a:pt x="107" y="62"/>
                    <a:pt x="158" y="62"/>
                  </a:cubicBezTo>
                  <a:cubicBezTo>
                    <a:pt x="210" y="62"/>
                    <a:pt x="251" y="103"/>
                    <a:pt x="251" y="155"/>
                  </a:cubicBezTo>
                  <a:cubicBezTo>
                    <a:pt x="251" y="206"/>
                    <a:pt x="210" y="248"/>
                    <a:pt x="158" y="248"/>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a:extLst/>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5" name="椭圆 4"/>
            <p:cNvSpPr/>
            <p:nvPr/>
          </p:nvSpPr>
          <p:spPr>
            <a:xfrm>
              <a:off x="2319019" y="1852200"/>
              <a:ext cx="579433" cy="579425"/>
            </a:xfrm>
            <a:prstGeom prst="ellipse">
              <a:avLst/>
            </a:prstGeom>
            <a:solidFill>
              <a:srgbClr val="2E5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65" name="椭圆 64"/>
            <p:cNvSpPr/>
            <p:nvPr/>
          </p:nvSpPr>
          <p:spPr>
            <a:xfrm>
              <a:off x="2338501" y="1871678"/>
              <a:ext cx="521013" cy="521013"/>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grpSp>
          <p:nvGrpSpPr>
            <p:cNvPr id="135" name="组合 134"/>
            <p:cNvGrpSpPr/>
            <p:nvPr/>
          </p:nvGrpSpPr>
          <p:grpSpPr>
            <a:xfrm>
              <a:off x="2500202" y="1992396"/>
              <a:ext cx="191792" cy="279576"/>
              <a:chOff x="2612963" y="2767277"/>
              <a:chExt cx="251543" cy="366676"/>
            </a:xfrm>
            <a:solidFill>
              <a:srgbClr val="2E5660"/>
            </a:solidFill>
          </p:grpSpPr>
          <p:sp>
            <p:nvSpPr>
              <p:cNvPr id="136" name="AutoShape 113"/>
              <p:cNvSpPr>
                <a:spLocks/>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7" name="AutoShape 114"/>
              <p:cNvSpPr>
                <a:spLocks/>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grpSp>
        <p:nvGrpSpPr>
          <p:cNvPr id="3" name="群組 2"/>
          <p:cNvGrpSpPr>
            <a:grpSpLocks/>
          </p:cNvGrpSpPr>
          <p:nvPr/>
        </p:nvGrpSpPr>
        <p:grpSpPr bwMode="auto">
          <a:xfrm>
            <a:off x="2824163" y="2138363"/>
            <a:ext cx="1412875" cy="1438275"/>
            <a:chOff x="2824314" y="2138246"/>
            <a:chExt cx="1412257" cy="1438654"/>
          </a:xfrm>
        </p:grpSpPr>
        <p:sp>
          <p:nvSpPr>
            <p:cNvPr id="60" name="Freeform 13"/>
            <p:cNvSpPr>
              <a:spLocks noEditPoints="1"/>
            </p:cNvSpPr>
            <p:nvPr/>
          </p:nvSpPr>
          <p:spPr bwMode="auto">
            <a:xfrm>
              <a:off x="2824314" y="2138246"/>
              <a:ext cx="1412257" cy="1438654"/>
            </a:xfrm>
            <a:custGeom>
              <a:avLst/>
              <a:gdLst>
                <a:gd name="T0" fmla="*/ 404 w 407"/>
                <a:gd name="T1" fmla="*/ 254 h 414"/>
                <a:gd name="T2" fmla="*/ 370 w 407"/>
                <a:gd name="T3" fmla="*/ 192 h 414"/>
                <a:gd name="T4" fmla="*/ 407 w 407"/>
                <a:gd name="T5" fmla="*/ 172 h 414"/>
                <a:gd name="T6" fmla="*/ 393 w 407"/>
                <a:gd name="T7" fmla="*/ 127 h 414"/>
                <a:gd name="T8" fmla="*/ 329 w 407"/>
                <a:gd name="T9" fmla="*/ 96 h 414"/>
                <a:gd name="T10" fmla="*/ 347 w 407"/>
                <a:gd name="T11" fmla="*/ 59 h 414"/>
                <a:gd name="T12" fmla="*/ 311 w 407"/>
                <a:gd name="T13" fmla="*/ 32 h 414"/>
                <a:gd name="T14" fmla="*/ 241 w 407"/>
                <a:gd name="T15" fmla="*/ 44 h 414"/>
                <a:gd name="T16" fmla="*/ 234 w 407"/>
                <a:gd name="T17" fmla="*/ 3 h 414"/>
                <a:gd name="T18" fmla="*/ 187 w 407"/>
                <a:gd name="T19" fmla="*/ 2 h 414"/>
                <a:gd name="T20" fmla="*/ 137 w 407"/>
                <a:gd name="T21" fmla="*/ 53 h 414"/>
                <a:gd name="T22" fmla="*/ 108 w 407"/>
                <a:gd name="T23" fmla="*/ 24 h 414"/>
                <a:gd name="T24" fmla="*/ 69 w 407"/>
                <a:gd name="T25" fmla="*/ 51 h 414"/>
                <a:gd name="T26" fmla="*/ 59 w 407"/>
                <a:gd name="T27" fmla="*/ 122 h 414"/>
                <a:gd name="T28" fmla="*/ 18 w 407"/>
                <a:gd name="T29" fmla="*/ 115 h 414"/>
                <a:gd name="T30" fmla="*/ 2 w 407"/>
                <a:gd name="T31" fmla="*/ 160 h 414"/>
                <a:gd name="T32" fmla="*/ 38 w 407"/>
                <a:gd name="T33" fmla="*/ 182 h 414"/>
                <a:gd name="T34" fmla="*/ 0 w 407"/>
                <a:gd name="T35" fmla="*/ 242 h 414"/>
                <a:gd name="T36" fmla="*/ 13 w 407"/>
                <a:gd name="T37" fmla="*/ 288 h 414"/>
                <a:gd name="T38" fmla="*/ 54 w 407"/>
                <a:gd name="T39" fmla="*/ 284 h 414"/>
                <a:gd name="T40" fmla="*/ 59 w 407"/>
                <a:gd name="T41" fmla="*/ 355 h 414"/>
                <a:gd name="T42" fmla="*/ 96 w 407"/>
                <a:gd name="T43" fmla="*/ 384 h 414"/>
                <a:gd name="T44" fmla="*/ 128 w 407"/>
                <a:gd name="T45" fmla="*/ 357 h 414"/>
                <a:gd name="T46" fmla="*/ 174 w 407"/>
                <a:gd name="T47" fmla="*/ 411 h 414"/>
                <a:gd name="T48" fmla="*/ 221 w 407"/>
                <a:gd name="T49" fmla="*/ 413 h 414"/>
                <a:gd name="T50" fmla="*/ 230 w 407"/>
                <a:gd name="T51" fmla="*/ 373 h 414"/>
                <a:gd name="T52" fmla="*/ 299 w 407"/>
                <a:gd name="T53" fmla="*/ 390 h 414"/>
                <a:gd name="T54" fmla="*/ 339 w 407"/>
                <a:gd name="T55" fmla="*/ 363 h 414"/>
                <a:gd name="T56" fmla="*/ 322 w 407"/>
                <a:gd name="T57" fmla="*/ 325 h 414"/>
                <a:gd name="T58" fmla="*/ 388 w 407"/>
                <a:gd name="T59" fmla="*/ 298 h 414"/>
                <a:gd name="T60" fmla="*/ 398 w 407"/>
                <a:gd name="T61" fmla="*/ 276 h 414"/>
                <a:gd name="T62" fmla="*/ 162 w 407"/>
                <a:gd name="T63" fmla="*/ 322 h 414"/>
                <a:gd name="T64" fmla="*/ 244 w 407"/>
                <a:gd name="T65" fmla="*/ 92 h 414"/>
                <a:gd name="T66" fmla="*/ 162 w 407"/>
                <a:gd name="T67" fmla="*/ 32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14">
                  <a:moveTo>
                    <a:pt x="404" y="254"/>
                  </a:moveTo>
                  <a:cubicBezTo>
                    <a:pt x="404" y="254"/>
                    <a:pt x="404" y="254"/>
                    <a:pt x="404" y="254"/>
                  </a:cubicBezTo>
                  <a:cubicBezTo>
                    <a:pt x="369" y="233"/>
                    <a:pt x="369" y="233"/>
                    <a:pt x="369" y="233"/>
                  </a:cubicBezTo>
                  <a:cubicBezTo>
                    <a:pt x="370" y="192"/>
                    <a:pt x="370" y="192"/>
                    <a:pt x="370" y="192"/>
                  </a:cubicBezTo>
                  <a:cubicBezTo>
                    <a:pt x="406" y="172"/>
                    <a:pt x="406" y="172"/>
                    <a:pt x="406" y="172"/>
                  </a:cubicBezTo>
                  <a:cubicBezTo>
                    <a:pt x="407" y="172"/>
                    <a:pt x="407" y="172"/>
                    <a:pt x="407" y="172"/>
                  </a:cubicBezTo>
                  <a:cubicBezTo>
                    <a:pt x="404" y="157"/>
                    <a:pt x="399" y="141"/>
                    <a:pt x="393" y="127"/>
                  </a:cubicBezTo>
                  <a:cubicBezTo>
                    <a:pt x="393" y="127"/>
                    <a:pt x="393" y="127"/>
                    <a:pt x="393" y="127"/>
                  </a:cubicBezTo>
                  <a:cubicBezTo>
                    <a:pt x="352" y="130"/>
                    <a:pt x="352" y="130"/>
                    <a:pt x="352" y="130"/>
                  </a:cubicBezTo>
                  <a:cubicBezTo>
                    <a:pt x="329" y="96"/>
                    <a:pt x="329" y="96"/>
                    <a:pt x="329" y="96"/>
                  </a:cubicBezTo>
                  <a:cubicBezTo>
                    <a:pt x="346" y="59"/>
                    <a:pt x="346" y="59"/>
                    <a:pt x="346" y="59"/>
                  </a:cubicBezTo>
                  <a:cubicBezTo>
                    <a:pt x="347" y="59"/>
                    <a:pt x="347" y="59"/>
                    <a:pt x="347" y="59"/>
                  </a:cubicBezTo>
                  <a:cubicBezTo>
                    <a:pt x="336" y="49"/>
                    <a:pt x="324" y="39"/>
                    <a:pt x="311" y="31"/>
                  </a:cubicBezTo>
                  <a:cubicBezTo>
                    <a:pt x="311" y="32"/>
                    <a:pt x="311" y="32"/>
                    <a:pt x="311" y="32"/>
                  </a:cubicBezTo>
                  <a:cubicBezTo>
                    <a:pt x="279" y="58"/>
                    <a:pt x="279" y="58"/>
                    <a:pt x="279" y="58"/>
                  </a:cubicBezTo>
                  <a:cubicBezTo>
                    <a:pt x="241" y="44"/>
                    <a:pt x="241" y="44"/>
                    <a:pt x="241" y="44"/>
                  </a:cubicBezTo>
                  <a:cubicBezTo>
                    <a:pt x="233" y="4"/>
                    <a:pt x="233" y="4"/>
                    <a:pt x="233" y="4"/>
                  </a:cubicBezTo>
                  <a:cubicBezTo>
                    <a:pt x="234" y="3"/>
                    <a:pt x="234" y="3"/>
                    <a:pt x="234" y="3"/>
                  </a:cubicBezTo>
                  <a:cubicBezTo>
                    <a:pt x="218" y="1"/>
                    <a:pt x="202" y="0"/>
                    <a:pt x="186" y="2"/>
                  </a:cubicBezTo>
                  <a:cubicBezTo>
                    <a:pt x="187" y="2"/>
                    <a:pt x="187" y="2"/>
                    <a:pt x="187" y="2"/>
                  </a:cubicBezTo>
                  <a:cubicBezTo>
                    <a:pt x="177" y="42"/>
                    <a:pt x="177" y="42"/>
                    <a:pt x="177" y="42"/>
                  </a:cubicBezTo>
                  <a:cubicBezTo>
                    <a:pt x="137" y="53"/>
                    <a:pt x="137" y="53"/>
                    <a:pt x="137" y="53"/>
                  </a:cubicBezTo>
                  <a:cubicBezTo>
                    <a:pt x="108" y="25"/>
                    <a:pt x="108" y="25"/>
                    <a:pt x="108" y="25"/>
                  </a:cubicBezTo>
                  <a:cubicBezTo>
                    <a:pt x="108" y="24"/>
                    <a:pt x="108" y="24"/>
                    <a:pt x="108" y="24"/>
                  </a:cubicBezTo>
                  <a:cubicBezTo>
                    <a:pt x="94" y="32"/>
                    <a:pt x="81" y="40"/>
                    <a:pt x="68" y="51"/>
                  </a:cubicBezTo>
                  <a:cubicBezTo>
                    <a:pt x="69" y="51"/>
                    <a:pt x="69" y="51"/>
                    <a:pt x="69" y="51"/>
                  </a:cubicBezTo>
                  <a:cubicBezTo>
                    <a:pt x="85" y="89"/>
                    <a:pt x="85" y="89"/>
                    <a:pt x="85" y="89"/>
                  </a:cubicBezTo>
                  <a:cubicBezTo>
                    <a:pt x="59" y="122"/>
                    <a:pt x="59" y="122"/>
                    <a:pt x="59" y="122"/>
                  </a:cubicBezTo>
                  <a:cubicBezTo>
                    <a:pt x="19" y="116"/>
                    <a:pt x="19" y="116"/>
                    <a:pt x="19" y="116"/>
                  </a:cubicBezTo>
                  <a:cubicBezTo>
                    <a:pt x="18" y="115"/>
                    <a:pt x="18" y="115"/>
                    <a:pt x="18" y="115"/>
                  </a:cubicBezTo>
                  <a:cubicBezTo>
                    <a:pt x="15" y="123"/>
                    <a:pt x="11" y="130"/>
                    <a:pt x="9" y="138"/>
                  </a:cubicBezTo>
                  <a:cubicBezTo>
                    <a:pt x="6" y="146"/>
                    <a:pt x="4" y="153"/>
                    <a:pt x="2" y="160"/>
                  </a:cubicBezTo>
                  <a:cubicBezTo>
                    <a:pt x="3" y="160"/>
                    <a:pt x="3" y="160"/>
                    <a:pt x="3" y="160"/>
                  </a:cubicBezTo>
                  <a:cubicBezTo>
                    <a:pt x="38" y="182"/>
                    <a:pt x="38" y="182"/>
                    <a:pt x="38" y="182"/>
                  </a:cubicBezTo>
                  <a:cubicBezTo>
                    <a:pt x="36" y="223"/>
                    <a:pt x="36" y="223"/>
                    <a:pt x="36" y="223"/>
                  </a:cubicBezTo>
                  <a:cubicBezTo>
                    <a:pt x="0" y="242"/>
                    <a:pt x="0" y="242"/>
                    <a:pt x="0" y="242"/>
                  </a:cubicBezTo>
                  <a:cubicBezTo>
                    <a:pt x="0" y="242"/>
                    <a:pt x="0" y="242"/>
                    <a:pt x="0" y="242"/>
                  </a:cubicBezTo>
                  <a:cubicBezTo>
                    <a:pt x="2" y="257"/>
                    <a:pt x="7" y="273"/>
                    <a:pt x="13" y="288"/>
                  </a:cubicBezTo>
                  <a:cubicBezTo>
                    <a:pt x="13" y="287"/>
                    <a:pt x="13" y="287"/>
                    <a:pt x="13" y="287"/>
                  </a:cubicBezTo>
                  <a:cubicBezTo>
                    <a:pt x="54" y="284"/>
                    <a:pt x="54" y="284"/>
                    <a:pt x="54" y="284"/>
                  </a:cubicBezTo>
                  <a:cubicBezTo>
                    <a:pt x="77" y="318"/>
                    <a:pt x="77" y="318"/>
                    <a:pt x="77" y="318"/>
                  </a:cubicBezTo>
                  <a:cubicBezTo>
                    <a:pt x="59" y="355"/>
                    <a:pt x="59" y="355"/>
                    <a:pt x="59" y="355"/>
                  </a:cubicBezTo>
                  <a:cubicBezTo>
                    <a:pt x="59" y="355"/>
                    <a:pt x="59" y="355"/>
                    <a:pt x="59" y="355"/>
                  </a:cubicBezTo>
                  <a:cubicBezTo>
                    <a:pt x="70" y="366"/>
                    <a:pt x="83" y="376"/>
                    <a:pt x="96" y="384"/>
                  </a:cubicBezTo>
                  <a:cubicBezTo>
                    <a:pt x="96" y="383"/>
                    <a:pt x="96" y="383"/>
                    <a:pt x="96" y="383"/>
                  </a:cubicBezTo>
                  <a:cubicBezTo>
                    <a:pt x="128" y="357"/>
                    <a:pt x="128" y="357"/>
                    <a:pt x="128" y="357"/>
                  </a:cubicBezTo>
                  <a:cubicBezTo>
                    <a:pt x="166" y="371"/>
                    <a:pt x="166" y="371"/>
                    <a:pt x="166" y="371"/>
                  </a:cubicBezTo>
                  <a:cubicBezTo>
                    <a:pt x="174" y="411"/>
                    <a:pt x="174" y="411"/>
                    <a:pt x="174" y="411"/>
                  </a:cubicBezTo>
                  <a:cubicBezTo>
                    <a:pt x="173" y="412"/>
                    <a:pt x="173" y="412"/>
                    <a:pt x="173" y="412"/>
                  </a:cubicBezTo>
                  <a:cubicBezTo>
                    <a:pt x="189" y="414"/>
                    <a:pt x="205" y="414"/>
                    <a:pt x="221" y="413"/>
                  </a:cubicBezTo>
                  <a:cubicBezTo>
                    <a:pt x="220" y="413"/>
                    <a:pt x="220" y="413"/>
                    <a:pt x="220" y="413"/>
                  </a:cubicBezTo>
                  <a:cubicBezTo>
                    <a:pt x="230" y="373"/>
                    <a:pt x="230" y="373"/>
                    <a:pt x="230" y="373"/>
                  </a:cubicBezTo>
                  <a:cubicBezTo>
                    <a:pt x="270" y="361"/>
                    <a:pt x="270" y="361"/>
                    <a:pt x="270" y="361"/>
                  </a:cubicBezTo>
                  <a:cubicBezTo>
                    <a:pt x="299" y="390"/>
                    <a:pt x="299" y="390"/>
                    <a:pt x="299" y="390"/>
                  </a:cubicBezTo>
                  <a:cubicBezTo>
                    <a:pt x="299" y="390"/>
                    <a:pt x="299" y="390"/>
                    <a:pt x="299" y="390"/>
                  </a:cubicBezTo>
                  <a:cubicBezTo>
                    <a:pt x="313" y="383"/>
                    <a:pt x="326" y="374"/>
                    <a:pt x="339" y="363"/>
                  </a:cubicBezTo>
                  <a:cubicBezTo>
                    <a:pt x="338" y="363"/>
                    <a:pt x="338" y="363"/>
                    <a:pt x="338" y="363"/>
                  </a:cubicBezTo>
                  <a:cubicBezTo>
                    <a:pt x="322" y="325"/>
                    <a:pt x="322" y="325"/>
                    <a:pt x="322" y="325"/>
                  </a:cubicBezTo>
                  <a:cubicBezTo>
                    <a:pt x="347" y="293"/>
                    <a:pt x="347" y="293"/>
                    <a:pt x="347" y="293"/>
                  </a:cubicBezTo>
                  <a:cubicBezTo>
                    <a:pt x="388" y="298"/>
                    <a:pt x="388" y="298"/>
                    <a:pt x="388" y="298"/>
                  </a:cubicBezTo>
                  <a:cubicBezTo>
                    <a:pt x="388" y="299"/>
                    <a:pt x="388" y="299"/>
                    <a:pt x="388" y="299"/>
                  </a:cubicBezTo>
                  <a:cubicBezTo>
                    <a:pt x="392" y="292"/>
                    <a:pt x="395" y="284"/>
                    <a:pt x="398" y="276"/>
                  </a:cubicBezTo>
                  <a:cubicBezTo>
                    <a:pt x="400" y="269"/>
                    <a:pt x="403" y="261"/>
                    <a:pt x="404" y="254"/>
                  </a:cubicBezTo>
                  <a:close/>
                  <a:moveTo>
                    <a:pt x="162" y="322"/>
                  </a:moveTo>
                  <a:cubicBezTo>
                    <a:pt x="99" y="300"/>
                    <a:pt x="66" y="230"/>
                    <a:pt x="88" y="166"/>
                  </a:cubicBezTo>
                  <a:cubicBezTo>
                    <a:pt x="111" y="103"/>
                    <a:pt x="181" y="70"/>
                    <a:pt x="244" y="92"/>
                  </a:cubicBezTo>
                  <a:cubicBezTo>
                    <a:pt x="308" y="115"/>
                    <a:pt x="341" y="185"/>
                    <a:pt x="318" y="248"/>
                  </a:cubicBezTo>
                  <a:cubicBezTo>
                    <a:pt x="296" y="312"/>
                    <a:pt x="226" y="345"/>
                    <a:pt x="162" y="322"/>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a:extLst/>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67" name="椭圆 66"/>
            <p:cNvSpPr/>
            <p:nvPr/>
          </p:nvSpPr>
          <p:spPr>
            <a:xfrm>
              <a:off x="3155956" y="2482824"/>
              <a:ext cx="748972" cy="7494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71" name="椭圆 70"/>
            <p:cNvSpPr/>
            <p:nvPr/>
          </p:nvSpPr>
          <p:spPr>
            <a:xfrm>
              <a:off x="3187361" y="2514111"/>
              <a:ext cx="666706" cy="666706"/>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grpSp>
          <p:nvGrpSpPr>
            <p:cNvPr id="138" name="组合 137"/>
            <p:cNvGrpSpPr/>
            <p:nvPr/>
          </p:nvGrpSpPr>
          <p:grpSpPr>
            <a:xfrm>
              <a:off x="3332031" y="2671710"/>
              <a:ext cx="351508" cy="351508"/>
              <a:chOff x="3288121" y="2035176"/>
              <a:chExt cx="366050" cy="366050"/>
            </a:xfrm>
            <a:solidFill>
              <a:schemeClr val="accent3"/>
            </a:solidFill>
          </p:grpSpPr>
          <p:sp>
            <p:nvSpPr>
              <p:cNvPr id="139" name="AutoShape 123"/>
              <p:cNvSpPr>
                <a:spLocks/>
              </p:cNvSpPr>
              <p:nvPr/>
            </p:nvSpPr>
            <p:spPr bwMode="auto">
              <a:xfrm>
                <a:off x="3288121" y="20351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0" name="AutoShape 124"/>
              <p:cNvSpPr>
                <a:spLocks/>
              </p:cNvSpPr>
              <p:nvPr/>
            </p:nvSpPr>
            <p:spPr bwMode="auto">
              <a:xfrm>
                <a:off x="3391366" y="21377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1" name="AutoShape 125"/>
              <p:cNvSpPr>
                <a:spLocks/>
              </p:cNvSpPr>
              <p:nvPr/>
            </p:nvSpPr>
            <p:spPr bwMode="auto">
              <a:xfrm>
                <a:off x="3425156" y="21722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sp>
        <p:nvSpPr>
          <p:cNvPr id="18443" name="标题 2"/>
          <p:cNvSpPr txBox="1">
            <a:spLocks/>
          </p:cNvSpPr>
          <p:nvPr/>
        </p:nvSpPr>
        <p:spPr bwMode="auto">
          <a:xfrm>
            <a:off x="450850" y="274638"/>
            <a:ext cx="80819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關於「哈佛商業評論」</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 與世界一流的管理接軌</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grpSp>
        <p:nvGrpSpPr>
          <p:cNvPr id="17" name="群組 16"/>
          <p:cNvGrpSpPr>
            <a:grpSpLocks/>
          </p:cNvGrpSpPr>
          <p:nvPr/>
        </p:nvGrpSpPr>
        <p:grpSpPr bwMode="auto">
          <a:xfrm>
            <a:off x="7272338" y="2189163"/>
            <a:ext cx="1617662" cy="2427287"/>
            <a:chOff x="7272145" y="2189685"/>
            <a:chExt cx="1617751" cy="2427036"/>
          </a:xfrm>
        </p:grpSpPr>
        <p:sp>
          <p:nvSpPr>
            <p:cNvPr id="130" name="文本框 129"/>
            <p:cNvSpPr txBox="1"/>
            <p:nvPr/>
          </p:nvSpPr>
          <p:spPr>
            <a:xfrm>
              <a:off x="7272145" y="4308778"/>
              <a:ext cx="1617751" cy="307943"/>
            </a:xfrm>
            <a:prstGeom prst="rect">
              <a:avLst/>
            </a:prstGeom>
            <a:noFill/>
          </p:spPr>
          <p:txBody>
            <a:bodyPr wrap="none">
              <a:spAutoFit/>
            </a:bodyPr>
            <a:lstStyle>
              <a:defPPr>
                <a:defRPr lang="zh-CN"/>
              </a:defPPr>
              <a:lvl1pPr algn="ctr">
                <a:defRPr sz="1800" b="1" spc="200">
                  <a:solidFill>
                    <a:srgbClr val="C51729"/>
                  </a:soli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TW" sz="1400" dirty="0">
                  <a:solidFill>
                    <a:srgbClr val="CAA884"/>
                  </a:solidFill>
                  <a:latin typeface="微軟正黑體" panose="020B0604030504040204" pitchFamily="34" charset="-120"/>
                  <a:ea typeface="微軟正黑體" panose="020B0604030504040204" pitchFamily="34" charset="-120"/>
                </a:rPr>
                <a:t>2020</a:t>
              </a:r>
              <a:r>
                <a:rPr lang="zh-TW" altLang="en-US" sz="1400" dirty="0">
                  <a:solidFill>
                    <a:srgbClr val="CAA884"/>
                  </a:solidFill>
                  <a:latin typeface="微軟正黑體" panose="020B0604030504040204" pitchFamily="34" charset="-120"/>
                  <a:ea typeface="微軟正黑體" panose="020B0604030504040204" pitchFamily="34" charset="-120"/>
                </a:rPr>
                <a:t>年</a:t>
              </a:r>
              <a:r>
                <a:rPr lang="en-US" altLang="zh-TW" sz="1400" dirty="0">
                  <a:solidFill>
                    <a:srgbClr val="CAA884"/>
                  </a:solidFill>
                  <a:latin typeface="微軟正黑體" panose="020B0604030504040204" pitchFamily="34" charset="-120"/>
                  <a:ea typeface="微軟正黑體" panose="020B0604030504040204" pitchFamily="34" charset="-120"/>
                </a:rPr>
                <a:t>12</a:t>
              </a:r>
              <a:r>
                <a:rPr lang="zh-TW" altLang="en-US" sz="1400" dirty="0">
                  <a:solidFill>
                    <a:srgbClr val="CAA884"/>
                  </a:solidFill>
                  <a:latin typeface="微軟正黑體" panose="020B0604030504040204" pitchFamily="34" charset="-120"/>
                  <a:ea typeface="微軟正黑體" panose="020B0604030504040204" pitchFamily="34" charset="-120"/>
                </a:rPr>
                <a:t>月號</a:t>
              </a:r>
              <a:endParaRPr lang="zh-CN" altLang="en-US" sz="1400" dirty="0">
                <a:solidFill>
                  <a:srgbClr val="CAA884"/>
                </a:solidFill>
                <a:latin typeface="微軟正黑體" panose="020B0604030504040204" pitchFamily="34" charset="-120"/>
                <a:ea typeface="微軟正黑體" panose="020B0604030504040204" pitchFamily="34" charset="-120"/>
              </a:endParaRPr>
            </a:p>
          </p:txBody>
        </p:sp>
        <p:pic>
          <p:nvPicPr>
            <p:cNvPr id="18446" name="Picture 11" descr="https://hbr.infolinker.com.tw/cover/HBR17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86696" y="2189685"/>
              <a:ext cx="1588650" cy="211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fltVal val="0"/>
                                          </p:val>
                                        </p:tav>
                                        <p:tav tm="100000">
                                          <p:val>
                                            <p:strVal val="#ppt_h"/>
                                          </p:val>
                                        </p:tav>
                                      </p:tavLst>
                                    </p:anim>
                                    <p:anim calcmode="lin" valueType="num">
                                      <p:cBhvr>
                                        <p:cTn id="15" dur="750" fill="hold"/>
                                        <p:tgtEl>
                                          <p:spTgt spid="2"/>
                                        </p:tgtEl>
                                        <p:attrNameLst>
                                          <p:attrName>style.rotation</p:attrName>
                                        </p:attrNameLst>
                                      </p:cBhvr>
                                      <p:tavLst>
                                        <p:tav tm="0">
                                          <p:val>
                                            <p:fltVal val="90"/>
                                          </p:val>
                                        </p:tav>
                                        <p:tav tm="100000">
                                          <p:val>
                                            <p:fltVal val="0"/>
                                          </p:val>
                                        </p:tav>
                                      </p:tavLst>
                                    </p:anim>
                                    <p:animEffect transition="in" filter="fade">
                                      <p:cBhvr>
                                        <p:cTn id="16" dur="750"/>
                                        <p:tgtEl>
                                          <p:spTgt spid="2"/>
                                        </p:tgtEl>
                                      </p:cBhvr>
                                    </p:animEffect>
                                  </p:childTnLst>
                                </p:cTn>
                              </p:par>
                            </p:childTnLst>
                          </p:cTn>
                        </p:par>
                        <p:par>
                          <p:cTn id="17" fill="hold" nodeType="afterGroup">
                            <p:stCondLst>
                              <p:cond delay="750"/>
                            </p:stCondLst>
                            <p:childTnLst>
                              <p:par>
                                <p:cTn id="18" presetID="3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 calcmode="lin" valueType="num">
                                      <p:cBhvr>
                                        <p:cTn id="22" dur="750" fill="hold"/>
                                        <p:tgtEl>
                                          <p:spTgt spid="3"/>
                                        </p:tgtEl>
                                        <p:attrNameLst>
                                          <p:attrName>style.rotation</p:attrName>
                                        </p:attrNameLst>
                                      </p:cBhvr>
                                      <p:tavLst>
                                        <p:tav tm="0">
                                          <p:val>
                                            <p:fltVal val="90"/>
                                          </p:val>
                                        </p:tav>
                                        <p:tav tm="100000">
                                          <p:val>
                                            <p:fltVal val="0"/>
                                          </p:val>
                                        </p:tav>
                                      </p:tavLst>
                                    </p:anim>
                                    <p:animEffect transition="in" filter="fade">
                                      <p:cBhvr>
                                        <p:cTn id="23" dur="750"/>
                                        <p:tgtEl>
                                          <p:spTgt spid="3"/>
                                        </p:tgtEl>
                                      </p:cBhvr>
                                    </p:animEffect>
                                  </p:childTnLst>
                                </p:cTn>
                              </p:par>
                              <p:par>
                                <p:cTn id="24" presetID="3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750" fill="hold"/>
                                        <p:tgtEl>
                                          <p:spTgt spid="15"/>
                                        </p:tgtEl>
                                        <p:attrNameLst>
                                          <p:attrName>ppt_w</p:attrName>
                                        </p:attrNameLst>
                                      </p:cBhvr>
                                      <p:tavLst>
                                        <p:tav tm="0">
                                          <p:val>
                                            <p:fltVal val="0"/>
                                          </p:val>
                                        </p:tav>
                                        <p:tav tm="100000">
                                          <p:val>
                                            <p:strVal val="#ppt_w"/>
                                          </p:val>
                                        </p:tav>
                                      </p:tavLst>
                                    </p:anim>
                                    <p:anim calcmode="lin" valueType="num">
                                      <p:cBhvr>
                                        <p:cTn id="27" dur="750" fill="hold"/>
                                        <p:tgtEl>
                                          <p:spTgt spid="15"/>
                                        </p:tgtEl>
                                        <p:attrNameLst>
                                          <p:attrName>ppt_h</p:attrName>
                                        </p:attrNameLst>
                                      </p:cBhvr>
                                      <p:tavLst>
                                        <p:tav tm="0">
                                          <p:val>
                                            <p:fltVal val="0"/>
                                          </p:val>
                                        </p:tav>
                                        <p:tav tm="100000">
                                          <p:val>
                                            <p:strVal val="#ppt_h"/>
                                          </p:val>
                                        </p:tav>
                                      </p:tavLst>
                                    </p:anim>
                                    <p:anim calcmode="lin" valueType="num">
                                      <p:cBhvr>
                                        <p:cTn id="28" dur="750" fill="hold"/>
                                        <p:tgtEl>
                                          <p:spTgt spid="15"/>
                                        </p:tgtEl>
                                        <p:attrNameLst>
                                          <p:attrName>style.rotation</p:attrName>
                                        </p:attrNameLst>
                                      </p:cBhvr>
                                      <p:tavLst>
                                        <p:tav tm="0">
                                          <p:val>
                                            <p:fltVal val="90"/>
                                          </p:val>
                                        </p:tav>
                                        <p:tav tm="100000">
                                          <p:val>
                                            <p:fltVal val="0"/>
                                          </p:val>
                                        </p:tav>
                                      </p:tavLst>
                                    </p:anim>
                                    <p:animEffect transition="in" filter="fade">
                                      <p:cBhvr>
                                        <p:cTn id="29" dur="750"/>
                                        <p:tgtEl>
                                          <p:spTgt spid="15"/>
                                        </p:tgtEl>
                                      </p:cBhvr>
                                    </p:animEffect>
                                  </p:childTnLst>
                                </p:cTn>
                              </p:par>
                            </p:childTnLst>
                          </p:cTn>
                        </p:par>
                        <p:par>
                          <p:cTn id="30" fill="hold" nodeType="afterGroup">
                            <p:stCondLst>
                              <p:cond delay="1500"/>
                            </p:stCondLst>
                            <p:childTnLst>
                              <p:par>
                                <p:cTn id="31" presetID="31"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750" fill="hold"/>
                                        <p:tgtEl>
                                          <p:spTgt spid="4"/>
                                        </p:tgtEl>
                                        <p:attrNameLst>
                                          <p:attrName>ppt_w</p:attrName>
                                        </p:attrNameLst>
                                      </p:cBhvr>
                                      <p:tavLst>
                                        <p:tav tm="0">
                                          <p:val>
                                            <p:fltVal val="0"/>
                                          </p:val>
                                        </p:tav>
                                        <p:tav tm="100000">
                                          <p:val>
                                            <p:strVal val="#ppt_w"/>
                                          </p:val>
                                        </p:tav>
                                      </p:tavLst>
                                    </p:anim>
                                    <p:anim calcmode="lin" valueType="num">
                                      <p:cBhvr>
                                        <p:cTn id="34" dur="750" fill="hold"/>
                                        <p:tgtEl>
                                          <p:spTgt spid="4"/>
                                        </p:tgtEl>
                                        <p:attrNameLst>
                                          <p:attrName>ppt_h</p:attrName>
                                        </p:attrNameLst>
                                      </p:cBhvr>
                                      <p:tavLst>
                                        <p:tav tm="0">
                                          <p:val>
                                            <p:fltVal val="0"/>
                                          </p:val>
                                        </p:tav>
                                        <p:tav tm="100000">
                                          <p:val>
                                            <p:strVal val="#ppt_h"/>
                                          </p:val>
                                        </p:tav>
                                      </p:tavLst>
                                    </p:anim>
                                    <p:anim calcmode="lin" valueType="num">
                                      <p:cBhvr>
                                        <p:cTn id="35" dur="750" fill="hold"/>
                                        <p:tgtEl>
                                          <p:spTgt spid="4"/>
                                        </p:tgtEl>
                                        <p:attrNameLst>
                                          <p:attrName>style.rotation</p:attrName>
                                        </p:attrNameLst>
                                      </p:cBhvr>
                                      <p:tavLst>
                                        <p:tav tm="0">
                                          <p:val>
                                            <p:fltVal val="90"/>
                                          </p:val>
                                        </p:tav>
                                        <p:tav tm="100000">
                                          <p:val>
                                            <p:fltVal val="0"/>
                                          </p:val>
                                        </p:tav>
                                      </p:tavLst>
                                    </p:anim>
                                    <p:animEffect transition="in" filter="fade">
                                      <p:cBhvr>
                                        <p:cTn id="36" dur="750"/>
                                        <p:tgtEl>
                                          <p:spTgt spid="4"/>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750" fill="hold"/>
                                        <p:tgtEl>
                                          <p:spTgt spid="16"/>
                                        </p:tgtEl>
                                        <p:attrNameLst>
                                          <p:attrName>ppt_w</p:attrName>
                                        </p:attrNameLst>
                                      </p:cBhvr>
                                      <p:tavLst>
                                        <p:tav tm="0">
                                          <p:val>
                                            <p:fltVal val="0"/>
                                          </p:val>
                                        </p:tav>
                                        <p:tav tm="100000">
                                          <p:val>
                                            <p:strVal val="#ppt_w"/>
                                          </p:val>
                                        </p:tav>
                                      </p:tavLst>
                                    </p:anim>
                                    <p:anim calcmode="lin" valueType="num">
                                      <p:cBhvr>
                                        <p:cTn id="40" dur="750" fill="hold"/>
                                        <p:tgtEl>
                                          <p:spTgt spid="16"/>
                                        </p:tgtEl>
                                        <p:attrNameLst>
                                          <p:attrName>ppt_h</p:attrName>
                                        </p:attrNameLst>
                                      </p:cBhvr>
                                      <p:tavLst>
                                        <p:tav tm="0">
                                          <p:val>
                                            <p:fltVal val="0"/>
                                          </p:val>
                                        </p:tav>
                                        <p:tav tm="100000">
                                          <p:val>
                                            <p:strVal val="#ppt_h"/>
                                          </p:val>
                                        </p:tav>
                                      </p:tavLst>
                                    </p:anim>
                                    <p:anim calcmode="lin" valueType="num">
                                      <p:cBhvr>
                                        <p:cTn id="41" dur="750" fill="hold"/>
                                        <p:tgtEl>
                                          <p:spTgt spid="16"/>
                                        </p:tgtEl>
                                        <p:attrNameLst>
                                          <p:attrName>style.rotation</p:attrName>
                                        </p:attrNameLst>
                                      </p:cBhvr>
                                      <p:tavLst>
                                        <p:tav tm="0">
                                          <p:val>
                                            <p:fltVal val="90"/>
                                          </p:val>
                                        </p:tav>
                                        <p:tav tm="100000">
                                          <p:val>
                                            <p:fltVal val="0"/>
                                          </p:val>
                                        </p:tav>
                                      </p:tavLst>
                                    </p:anim>
                                    <p:animEffect transition="in" filter="fade">
                                      <p:cBhvr>
                                        <p:cTn id="42" dur="750"/>
                                        <p:tgtEl>
                                          <p:spTgt spid="16"/>
                                        </p:tgtEl>
                                      </p:cBhvr>
                                    </p:animEffect>
                                  </p:childTnLst>
                                </p:cTn>
                              </p:par>
                            </p:childTnLst>
                          </p:cTn>
                        </p:par>
                        <p:par>
                          <p:cTn id="43" fill="hold" nodeType="afterGroup">
                            <p:stCondLst>
                              <p:cond delay="2250"/>
                            </p:stCondLst>
                            <p:childTnLst>
                              <p:par>
                                <p:cTn id="44" presetID="31"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750" fill="hold"/>
                                        <p:tgtEl>
                                          <p:spTgt spid="6"/>
                                        </p:tgtEl>
                                        <p:attrNameLst>
                                          <p:attrName>ppt_w</p:attrName>
                                        </p:attrNameLst>
                                      </p:cBhvr>
                                      <p:tavLst>
                                        <p:tav tm="0">
                                          <p:val>
                                            <p:fltVal val="0"/>
                                          </p:val>
                                        </p:tav>
                                        <p:tav tm="100000">
                                          <p:val>
                                            <p:strVal val="#ppt_w"/>
                                          </p:val>
                                        </p:tav>
                                      </p:tavLst>
                                    </p:anim>
                                    <p:anim calcmode="lin" valueType="num">
                                      <p:cBhvr>
                                        <p:cTn id="47" dur="750" fill="hold"/>
                                        <p:tgtEl>
                                          <p:spTgt spid="6"/>
                                        </p:tgtEl>
                                        <p:attrNameLst>
                                          <p:attrName>ppt_h</p:attrName>
                                        </p:attrNameLst>
                                      </p:cBhvr>
                                      <p:tavLst>
                                        <p:tav tm="0">
                                          <p:val>
                                            <p:fltVal val="0"/>
                                          </p:val>
                                        </p:tav>
                                        <p:tav tm="100000">
                                          <p:val>
                                            <p:strVal val="#ppt_h"/>
                                          </p:val>
                                        </p:tav>
                                      </p:tavLst>
                                    </p:anim>
                                    <p:anim calcmode="lin" valueType="num">
                                      <p:cBhvr>
                                        <p:cTn id="48" dur="750" fill="hold"/>
                                        <p:tgtEl>
                                          <p:spTgt spid="6"/>
                                        </p:tgtEl>
                                        <p:attrNameLst>
                                          <p:attrName>style.rotation</p:attrName>
                                        </p:attrNameLst>
                                      </p:cBhvr>
                                      <p:tavLst>
                                        <p:tav tm="0">
                                          <p:val>
                                            <p:fltVal val="90"/>
                                          </p:val>
                                        </p:tav>
                                        <p:tav tm="100000">
                                          <p:val>
                                            <p:fltVal val="0"/>
                                          </p:val>
                                        </p:tav>
                                      </p:tavLst>
                                    </p:anim>
                                    <p:animEffect transition="in" filter="fade">
                                      <p:cBhvr>
                                        <p:cTn id="49" dur="750"/>
                                        <p:tgtEl>
                                          <p:spTgt spid="6"/>
                                        </p:tgtEl>
                                      </p:cBhvr>
                                    </p:animEffect>
                                  </p:childTnLst>
                                </p:cTn>
                              </p:par>
                              <p:par>
                                <p:cTn id="50" presetID="3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750" fill="hold"/>
                                        <p:tgtEl>
                                          <p:spTgt spid="17"/>
                                        </p:tgtEl>
                                        <p:attrNameLst>
                                          <p:attrName>ppt_w</p:attrName>
                                        </p:attrNameLst>
                                      </p:cBhvr>
                                      <p:tavLst>
                                        <p:tav tm="0">
                                          <p:val>
                                            <p:fltVal val="0"/>
                                          </p:val>
                                        </p:tav>
                                        <p:tav tm="100000">
                                          <p:val>
                                            <p:strVal val="#ppt_w"/>
                                          </p:val>
                                        </p:tav>
                                      </p:tavLst>
                                    </p:anim>
                                    <p:anim calcmode="lin" valueType="num">
                                      <p:cBhvr>
                                        <p:cTn id="53" dur="750" fill="hold"/>
                                        <p:tgtEl>
                                          <p:spTgt spid="17"/>
                                        </p:tgtEl>
                                        <p:attrNameLst>
                                          <p:attrName>ppt_h</p:attrName>
                                        </p:attrNameLst>
                                      </p:cBhvr>
                                      <p:tavLst>
                                        <p:tav tm="0">
                                          <p:val>
                                            <p:fltVal val="0"/>
                                          </p:val>
                                        </p:tav>
                                        <p:tav tm="100000">
                                          <p:val>
                                            <p:strVal val="#ppt_h"/>
                                          </p:val>
                                        </p:tav>
                                      </p:tavLst>
                                    </p:anim>
                                    <p:anim calcmode="lin" valueType="num">
                                      <p:cBhvr>
                                        <p:cTn id="54" dur="750" fill="hold"/>
                                        <p:tgtEl>
                                          <p:spTgt spid="17"/>
                                        </p:tgtEl>
                                        <p:attrNameLst>
                                          <p:attrName>style.rotation</p:attrName>
                                        </p:attrNameLst>
                                      </p:cBhvr>
                                      <p:tavLst>
                                        <p:tav tm="0">
                                          <p:val>
                                            <p:fltVal val="90"/>
                                          </p:val>
                                        </p:tav>
                                        <p:tav tm="100000">
                                          <p:val>
                                            <p:fltVal val="0"/>
                                          </p:val>
                                        </p:tav>
                                      </p:tavLst>
                                    </p:anim>
                                    <p:animEffect transition="in" filter="fade">
                                      <p:cBhvr>
                                        <p:cTn id="55"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4"/>
          <p:cNvSpPr txBox="1"/>
          <p:nvPr/>
        </p:nvSpPr>
        <p:spPr>
          <a:xfrm>
            <a:off x="1419224" y="1853992"/>
            <a:ext cx="7473255" cy="861774"/>
          </a:xfrm>
          <a:prstGeom prst="rect">
            <a:avLst/>
          </a:prstGeom>
          <a:noFill/>
        </p:spPr>
        <p:txBody>
          <a:bodyPr wrap="square" lIns="36000" rIns="36000" anchor="ctr">
            <a:spAutoFit/>
          </a:bodyPr>
          <a:lstStyle/>
          <a:p>
            <a:pPr defTabSz="914400" eaLnBrk="1" fontAlgn="auto" hangingPunct="1">
              <a:lnSpc>
                <a:spcPts val="3000"/>
              </a:lnSpc>
              <a:spcBef>
                <a:spcPts val="0"/>
              </a:spcBef>
              <a:spcAft>
                <a:spcPts val="0"/>
              </a:spcAft>
              <a:defRPr/>
            </a:pPr>
            <a:r>
              <a:rPr lang="zh-TW" altLang="en-US" sz="1800" b="1" dirty="0">
                <a:solidFill>
                  <a:srgbClr val="32346C"/>
                </a:solidFill>
                <a:latin typeface="微軟正黑體" panose="020B0604030504040204" pitchFamily="34" charset="-120"/>
                <a:ea typeface="微軟正黑體" panose="020B0604030504040204" pitchFamily="34" charset="-120"/>
              </a:rPr>
              <a:t>每月譯自英文版當期最新內容</a:t>
            </a:r>
            <a:r>
              <a:rPr lang="zh-TW" altLang="en-US" sz="1800" b="1" dirty="0" smtClean="0">
                <a:solidFill>
                  <a:srgbClr val="32346C"/>
                </a:solidFill>
                <a:latin typeface="微軟正黑體" panose="020B0604030504040204" pitchFamily="34" charset="-120"/>
                <a:ea typeface="微軟正黑體" panose="020B0604030504040204" pitchFamily="34" charset="-120"/>
              </a:rPr>
              <a:t>：</a:t>
            </a:r>
            <a:r>
              <a:rPr lang="zh-TW" altLang="en-US" sz="1600" dirty="0" smtClean="0">
                <a:solidFill>
                  <a:schemeClr val="accent3"/>
                </a:solidFill>
                <a:latin typeface="微軟正黑體" panose="020B0604030504040204" pitchFamily="34" charset="-120"/>
                <a:ea typeface="微軟正黑體" panose="020B0604030504040204" pitchFamily="34" charset="-120"/>
              </a:rPr>
              <a:t>焦點</a:t>
            </a:r>
            <a:r>
              <a:rPr lang="zh-TW" altLang="en-US" sz="1600" dirty="0">
                <a:solidFill>
                  <a:schemeClr val="accent3"/>
                </a:solidFill>
                <a:latin typeface="微軟正黑體" panose="020B0604030504040204" pitchFamily="34" charset="-120"/>
                <a:ea typeface="微軟正黑體" panose="020B0604030504040204" pitchFamily="34" charset="-120"/>
              </a:rPr>
              <a:t>企劃／哈佛個案研究／頂尖實戰策略</a:t>
            </a:r>
            <a:endParaRPr lang="en-US" altLang="zh-TW" sz="1600" dirty="0">
              <a:solidFill>
                <a:schemeClr val="accent3"/>
              </a:solidFill>
              <a:latin typeface="微軟正黑體" panose="020B0604030504040204" pitchFamily="34" charset="-120"/>
              <a:ea typeface="微軟正黑體" panose="020B0604030504040204" pitchFamily="34" charset="-120"/>
            </a:endParaRPr>
          </a:p>
          <a:p>
            <a:pPr defTabSz="914400" eaLnBrk="1" fontAlgn="auto" hangingPunct="1">
              <a:lnSpc>
                <a:spcPts val="3000"/>
              </a:lnSpc>
              <a:spcBef>
                <a:spcPts val="0"/>
              </a:spcBef>
              <a:spcAft>
                <a:spcPts val="0"/>
              </a:spcAft>
              <a:defRPr/>
            </a:pPr>
            <a:r>
              <a:rPr lang="zh-TW" altLang="en-US" sz="1600" dirty="0">
                <a:solidFill>
                  <a:schemeClr val="accent3"/>
                </a:solidFill>
                <a:latin typeface="微軟正黑體" panose="020B0604030504040204" pitchFamily="34" charset="-120"/>
                <a:ea typeface="微軟正黑體" panose="020B0604030504040204" pitchFamily="34" charset="-120"/>
              </a:rPr>
              <a:t>點心兵法／哈佛經典／構想觀察／關鍵論述</a:t>
            </a:r>
          </a:p>
        </p:txBody>
      </p:sp>
      <p:sp>
        <p:nvSpPr>
          <p:cNvPr id="20484" name="TextBox 5"/>
          <p:cNvSpPr txBox="1">
            <a:spLocks noChangeArrowheads="1"/>
          </p:cNvSpPr>
          <p:nvPr/>
        </p:nvSpPr>
        <p:spPr bwMode="auto">
          <a:xfrm>
            <a:off x="450850" y="1001713"/>
            <a:ext cx="4409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r>
              <a:rPr lang="en-US" altLang="zh-TW" sz="1800" b="1" dirty="0">
                <a:solidFill>
                  <a:srgbClr val="C51729"/>
                </a:solidFill>
                <a:latin typeface="微軟正黑體" panose="020B0604030504040204" pitchFamily="34" charset="-120"/>
                <a:ea typeface="微軟正黑體" panose="020B0604030504040204" pitchFamily="34" charset="-120"/>
                <a:cs typeface="Lato Light"/>
              </a:rPr>
              <a:t>《</a:t>
            </a:r>
            <a:r>
              <a:rPr lang="zh-TW" altLang="en-US" sz="1800" b="1" dirty="0">
                <a:solidFill>
                  <a:srgbClr val="C51729"/>
                </a:solidFill>
                <a:latin typeface="微軟正黑體" panose="020B0604030504040204" pitchFamily="34" charset="-120"/>
                <a:ea typeface="微軟正黑體" panose="020B0604030504040204" pitchFamily="34" charset="-120"/>
                <a:cs typeface="Lato Light"/>
              </a:rPr>
              <a:t>哈佛商業評論</a:t>
            </a:r>
            <a:r>
              <a:rPr lang="en-US" altLang="zh-TW" sz="1800" b="1" dirty="0">
                <a:solidFill>
                  <a:srgbClr val="C51729"/>
                </a:solidFill>
                <a:latin typeface="微軟正黑體" panose="020B0604030504040204" pitchFamily="34" charset="-120"/>
                <a:ea typeface="微軟正黑體" panose="020B0604030504040204" pitchFamily="34" charset="-120"/>
                <a:cs typeface="Lato Light"/>
              </a:rPr>
              <a:t>》</a:t>
            </a:r>
            <a:r>
              <a:rPr lang="zh-TW" altLang="en-US" sz="1800" b="1" dirty="0">
                <a:solidFill>
                  <a:srgbClr val="C51729"/>
                </a:solidFill>
                <a:latin typeface="微軟正黑體" panose="020B0604030504040204" pitchFamily="34" charset="-120"/>
                <a:ea typeface="微軟正黑體" panose="020B0604030504040204" pitchFamily="34" charset="-120"/>
                <a:cs typeface="Lato Light"/>
              </a:rPr>
              <a:t>全球中文版資料庫內容</a:t>
            </a:r>
          </a:p>
        </p:txBody>
      </p:sp>
      <p:grpSp>
        <p:nvGrpSpPr>
          <p:cNvPr id="20485" name="群組 5"/>
          <p:cNvGrpSpPr>
            <a:grpSpLocks/>
          </p:cNvGrpSpPr>
          <p:nvPr/>
        </p:nvGrpSpPr>
        <p:grpSpPr bwMode="auto">
          <a:xfrm>
            <a:off x="617538" y="3195638"/>
            <a:ext cx="598487" cy="598487"/>
            <a:chOff x="3109491" y="3578362"/>
            <a:chExt cx="598732" cy="598732"/>
          </a:xfrm>
        </p:grpSpPr>
        <p:sp>
          <p:nvSpPr>
            <p:cNvPr id="26" name="椭圆 25"/>
            <p:cNvSpPr/>
            <p:nvPr/>
          </p:nvSpPr>
          <p:spPr>
            <a:xfrm>
              <a:off x="3109491" y="3578362"/>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eaLnBrk="1" fontAlgn="auto" hangingPunct="1">
                <a:spcBef>
                  <a:spcPts val="0"/>
                </a:spcBef>
                <a:spcAft>
                  <a:spcPts val="0"/>
                </a:spcAft>
                <a:defRPr/>
              </a:pPr>
              <a:endParaRPr lang="zh-CN" altLang="en-US" sz="1800" kern="0">
                <a:solidFill>
                  <a:srgbClr val="002060"/>
                </a:solidFill>
                <a:latin typeface="微軟正黑體" panose="020B0604030504040204" pitchFamily="34" charset="-120"/>
                <a:ea typeface="微軟正黑體" panose="020B0604030504040204" pitchFamily="34" charset="-120"/>
              </a:endParaRPr>
            </a:p>
          </p:txBody>
        </p:sp>
        <p:sp>
          <p:nvSpPr>
            <p:cNvPr id="34" name="AutoShape 4"/>
            <p:cNvSpPr>
              <a:spLocks/>
            </p:cNvSpPr>
            <p:nvPr/>
          </p:nvSpPr>
          <p:spPr bwMode="auto">
            <a:xfrm>
              <a:off x="3265130" y="3732412"/>
              <a:ext cx="287455" cy="2906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C5172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kern="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nvGrpSpPr>
          <p:cNvPr id="20486" name="群組 3"/>
          <p:cNvGrpSpPr>
            <a:grpSpLocks/>
          </p:cNvGrpSpPr>
          <p:nvPr/>
        </p:nvGrpSpPr>
        <p:grpSpPr bwMode="auto">
          <a:xfrm>
            <a:off x="617538" y="1821329"/>
            <a:ext cx="598487" cy="598488"/>
            <a:chOff x="856539" y="3587343"/>
            <a:chExt cx="598732" cy="598732"/>
          </a:xfrm>
        </p:grpSpPr>
        <p:sp>
          <p:nvSpPr>
            <p:cNvPr id="25" name="椭圆 24"/>
            <p:cNvSpPr/>
            <p:nvPr/>
          </p:nvSpPr>
          <p:spPr>
            <a:xfrm>
              <a:off x="856539" y="3587343"/>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eaLnBrk="1" fontAlgn="auto" hangingPunct="1">
                <a:spcBef>
                  <a:spcPts val="0"/>
                </a:spcBef>
                <a:spcAft>
                  <a:spcPts val="0"/>
                </a:spcAft>
                <a:defRPr/>
              </a:pPr>
              <a:endParaRPr lang="zh-CN" altLang="en-US" sz="1800" kern="0">
                <a:solidFill>
                  <a:srgbClr val="002060"/>
                </a:solidFill>
                <a:latin typeface="微軟正黑體" panose="020B0604030504040204" pitchFamily="34" charset="-120"/>
                <a:ea typeface="微軟正黑體" panose="020B0604030504040204" pitchFamily="34" charset="-120"/>
              </a:endParaRPr>
            </a:p>
          </p:txBody>
        </p:sp>
        <p:sp>
          <p:nvSpPr>
            <p:cNvPr id="37" name="AutoShape 59"/>
            <p:cNvSpPr>
              <a:spLocks/>
            </p:cNvSpPr>
            <p:nvPr/>
          </p:nvSpPr>
          <p:spPr bwMode="auto">
            <a:xfrm>
              <a:off x="1004236" y="3793802"/>
              <a:ext cx="257280" cy="25728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C5172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kern="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nvGrpSpPr>
          <p:cNvPr id="20487" name="组合 6"/>
          <p:cNvGrpSpPr>
            <a:grpSpLocks/>
          </p:cNvGrpSpPr>
          <p:nvPr/>
        </p:nvGrpSpPr>
        <p:grpSpPr bwMode="auto">
          <a:xfrm flipV="1">
            <a:off x="0" y="5056188"/>
            <a:ext cx="9144000" cy="87312"/>
            <a:chOff x="1239791" y="3373704"/>
            <a:chExt cx="5327375" cy="56535"/>
          </a:xfrm>
        </p:grpSpPr>
        <p:sp>
          <p:nvSpPr>
            <p:cNvPr id="18" name="矩形 17"/>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9" name="矩形 18"/>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0" name="矩形 19"/>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2" name="矩形 21"/>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1" name="矩形 30"/>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33" name="矩形 32"/>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32" name="标题 2"/>
          <p:cNvSpPr txBox="1">
            <a:spLocks/>
          </p:cNvSpPr>
          <p:nvPr/>
        </p:nvSpPr>
        <p:spPr>
          <a:xfrm>
            <a:off x="450850" y="274638"/>
            <a:ext cx="8081963" cy="355600"/>
          </a:xfrm>
          <a:prstGeom prst="rect">
            <a:avLst/>
          </a:prstGeom>
        </p:spPr>
        <p:txBody>
          <a:bodyPr/>
          <a:lstStyle>
            <a:lvl1pPr algn="l" defTabSz="685800" rtl="0" eaLnBrk="1" latinLnBrk="0" hangingPunct="1">
              <a:lnSpc>
                <a:spcPct val="90000"/>
              </a:lnSpc>
              <a:spcBef>
                <a:spcPct val="0"/>
              </a:spcBef>
              <a:buNone/>
              <a:defRPr sz="1600" b="0" kern="1200">
                <a:solidFill>
                  <a:srgbClr val="613620"/>
                </a:solidFill>
                <a:latin typeface="+mj-lt"/>
                <a:ea typeface="+mj-ea"/>
                <a:cs typeface="+mj-cs"/>
              </a:defRPr>
            </a:lvl1pPr>
          </a:lstStyle>
          <a:p>
            <a:pPr fontAlgn="auto">
              <a:spcAft>
                <a:spcPts val="0"/>
              </a:spcAft>
              <a:defRPr/>
            </a:pPr>
            <a:r>
              <a:rPr lang="en-US" altLang="zh-TW" sz="2000" dirty="0">
                <a:solidFill>
                  <a:srgbClr val="C51729"/>
                </a:solidFill>
                <a:latin typeface="微軟正黑體" panose="020B0604030504040204" pitchFamily="34" charset="-120"/>
                <a:ea typeface="微軟正黑體" panose="020B0604030504040204" pitchFamily="34" charset="-120"/>
                <a:cs typeface="Lato Light" charset="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哈佛商業評論</a:t>
            </a:r>
            <a:r>
              <a:rPr lang="en-US" altLang="zh-TW" sz="2000" dirty="0">
                <a:solidFill>
                  <a:srgbClr val="C51729"/>
                </a:solidFill>
                <a:latin typeface="微軟正黑體" panose="020B0604030504040204" pitchFamily="34" charset="-120"/>
                <a:ea typeface="微軟正黑體" panose="020B0604030504040204" pitchFamily="34" charset="-120"/>
                <a:cs typeface="Lato Light" charset="0"/>
              </a:rPr>
              <a:t>》</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 </a:t>
            </a:r>
            <a:r>
              <a:rPr lang="zh-TW" altLang="en-US" sz="2000" b="1" dirty="0">
                <a:solidFill>
                  <a:srgbClr val="C51729"/>
                </a:solidFill>
                <a:latin typeface="微軟正黑體" panose="020B0604030504040204" pitchFamily="34" charset="-120"/>
                <a:ea typeface="微軟正黑體" panose="020B0604030504040204" pitchFamily="34" charset="-120"/>
              </a:rPr>
              <a:t>最新與最</a:t>
            </a:r>
            <a:r>
              <a:rPr lang="zh-TW" altLang="en-US" sz="2000" b="1" dirty="0" smtClean="0">
                <a:solidFill>
                  <a:srgbClr val="C51729"/>
                </a:solidFill>
                <a:latin typeface="微軟正黑體" panose="020B0604030504040204" pitchFamily="34" charset="-120"/>
                <a:ea typeface="微軟正黑體" panose="020B0604030504040204" pitchFamily="34" charset="-120"/>
              </a:rPr>
              <a:t>經典觀點</a:t>
            </a:r>
            <a:r>
              <a:rPr lang="zh-TW" altLang="en-US" sz="2000" b="1" dirty="0">
                <a:solidFill>
                  <a:srgbClr val="C51729"/>
                </a:solidFill>
                <a:latin typeface="微軟正黑體" panose="020B0604030504040204" pitchFamily="34" charset="-120"/>
                <a:ea typeface="微軟正黑體" panose="020B0604030504040204" pitchFamily="34" charset="-120"/>
              </a:rPr>
              <a:t>的激盪</a:t>
            </a:r>
            <a:endParaRPr lang="zh-CN"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36" name="TextBox 4"/>
          <p:cNvSpPr txBox="1"/>
          <p:nvPr/>
        </p:nvSpPr>
        <p:spPr>
          <a:xfrm>
            <a:off x="1417638" y="3195484"/>
            <a:ext cx="7115175" cy="1246495"/>
          </a:xfrm>
          <a:prstGeom prst="rect">
            <a:avLst/>
          </a:prstGeom>
          <a:noFill/>
        </p:spPr>
        <p:txBody>
          <a:bodyPr wrap="square" lIns="36000" rIns="36000" anchor="ctr">
            <a:spAutoFit/>
          </a:bodyPr>
          <a:lstStyle/>
          <a:p>
            <a:pPr defTabSz="914400" eaLnBrk="1" fontAlgn="auto" hangingPunct="1">
              <a:lnSpc>
                <a:spcPts val="3000"/>
              </a:lnSpc>
              <a:spcBef>
                <a:spcPts val="0"/>
              </a:spcBef>
              <a:spcAft>
                <a:spcPts val="0"/>
              </a:spcAft>
              <a:defRPr/>
            </a:pPr>
            <a:r>
              <a:rPr lang="zh-TW" altLang="en-US" sz="1800" b="1" dirty="0">
                <a:solidFill>
                  <a:srgbClr val="32346C"/>
                </a:solidFill>
                <a:latin typeface="微軟正黑體" panose="020B0604030504040204" pitchFamily="34" charset="-120"/>
                <a:ea typeface="微軟正黑體" panose="020B0604030504040204" pitchFamily="34" charset="-120"/>
              </a:rPr>
              <a:t>哈佛商業評論系列叢書經典文章：</a:t>
            </a:r>
          </a:p>
          <a:p>
            <a:pPr defTabSz="914400" eaLnBrk="1" fontAlgn="auto" hangingPunct="1">
              <a:lnSpc>
                <a:spcPts val="3000"/>
              </a:lnSpc>
              <a:spcBef>
                <a:spcPts val="0"/>
              </a:spcBef>
              <a:spcAft>
                <a:spcPts val="0"/>
              </a:spcAft>
              <a:defRPr/>
            </a:pPr>
            <a:r>
              <a:rPr lang="zh-TW" altLang="en-US" sz="1600" dirty="0">
                <a:solidFill>
                  <a:schemeClr val="accent3"/>
                </a:solidFill>
                <a:latin typeface="微軟正黑體" panose="020B0604030504040204" pitchFamily="34" charset="-120"/>
                <a:ea typeface="微軟正黑體" panose="020B0604030504040204" pitchFamily="34" charset="-120"/>
              </a:rPr>
              <a:t>價值鏈管理／變革／高科技產業管理／知識</a:t>
            </a:r>
            <a:r>
              <a:rPr lang="zh-TW" altLang="en-US" sz="1600" dirty="0" smtClean="0">
                <a:solidFill>
                  <a:schemeClr val="accent3"/>
                </a:solidFill>
                <a:latin typeface="微軟正黑體" panose="020B0604030504040204" pitchFamily="34" charset="-120"/>
                <a:ea typeface="微軟正黑體" panose="020B0604030504040204" pitchFamily="34" charset="-120"/>
              </a:rPr>
              <a:t>管理 </a:t>
            </a:r>
            <a:r>
              <a:rPr lang="en-US" altLang="zh-TW" sz="1600" dirty="0" smtClean="0">
                <a:solidFill>
                  <a:schemeClr val="accent3"/>
                </a:solidFill>
                <a:latin typeface="微軟正黑體" panose="020B0604030504040204" pitchFamily="34" charset="-120"/>
                <a:ea typeface="微軟正黑體" panose="020B0604030504040204" pitchFamily="34" charset="-120"/>
              </a:rPr>
              <a:t>/</a:t>
            </a:r>
            <a:r>
              <a:rPr lang="zh-TW" altLang="en-US" sz="1600" dirty="0" smtClean="0">
                <a:solidFill>
                  <a:schemeClr val="accent3"/>
                </a:solidFill>
                <a:latin typeface="微軟正黑體" panose="020B0604030504040204" pitchFamily="34" charset="-120"/>
                <a:ea typeface="微軟正黑體" panose="020B0604030504040204" pitchFamily="34" charset="-120"/>
              </a:rPr>
              <a:t> 品牌</a:t>
            </a:r>
            <a:r>
              <a:rPr lang="zh-TW" altLang="en-US" sz="1600" dirty="0">
                <a:solidFill>
                  <a:schemeClr val="accent3"/>
                </a:solidFill>
                <a:latin typeface="微軟正黑體" panose="020B0604030504040204" pitchFamily="34" charset="-120"/>
                <a:ea typeface="微軟正黑體" panose="020B0604030504040204" pitchFamily="34" charset="-120"/>
              </a:rPr>
              <a:t>管理 ／有效溝通／合併與收購／創新企業八講</a:t>
            </a:r>
            <a:r>
              <a:rPr lang="en-US" altLang="zh-TW" sz="1600" dirty="0">
                <a:solidFill>
                  <a:schemeClr val="accent3"/>
                </a:solidFill>
                <a:latin typeface="微軟正黑體" panose="020B0604030504040204" pitchFamily="34" charset="-120"/>
                <a:ea typeface="微軟正黑體" panose="020B0604030504040204" pitchFamily="34" charset="-120"/>
              </a:rPr>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5"/>
          <p:cNvGrpSpPr>
            <a:grpSpLocks/>
          </p:cNvGrpSpPr>
          <p:nvPr/>
        </p:nvGrpSpPr>
        <p:grpSpPr bwMode="auto">
          <a:xfrm>
            <a:off x="-368300" y="0"/>
            <a:ext cx="5110163" cy="5132388"/>
            <a:chOff x="4034254" y="-1"/>
            <a:chExt cx="5109746" cy="5133109"/>
          </a:xfrm>
        </p:grpSpPr>
        <p:sp>
          <p:nvSpPr>
            <p:cNvPr id="9" name="Oval 2"/>
            <p:cNvSpPr/>
            <p:nvPr/>
          </p:nvSpPr>
          <p:spPr>
            <a:xfrm>
              <a:off x="4034254" y="-1"/>
              <a:ext cx="5109746" cy="5133109"/>
            </a:xfrm>
            <a:prstGeom prst="ellipse">
              <a:avLst/>
            </a:prstGeom>
            <a:solidFill>
              <a:schemeClr val="bg1">
                <a:alpha val="20000"/>
              </a:schemeClr>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800" kern="0">
                <a:solidFill>
                  <a:prstClr val="white"/>
                </a:solidFill>
                <a:latin typeface="Calibri"/>
                <a:ea typeface="+mn-ea"/>
              </a:endParaRPr>
            </a:p>
          </p:txBody>
        </p:sp>
        <p:sp>
          <p:nvSpPr>
            <p:cNvPr id="11" name="Oval 3"/>
            <p:cNvSpPr/>
            <p:nvPr/>
          </p:nvSpPr>
          <p:spPr>
            <a:xfrm>
              <a:off x="4683489" y="552527"/>
              <a:ext cx="3896994" cy="3896272"/>
            </a:xfrm>
            <a:prstGeom prst="ellipse">
              <a:avLst/>
            </a:prstGeom>
            <a:solidFill>
              <a:srgbClr val="B0002E"/>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800" kern="0">
                <a:solidFill>
                  <a:prstClr val="white"/>
                </a:solidFill>
                <a:latin typeface="Calibri"/>
                <a:ea typeface="+mn-ea"/>
              </a:endParaRPr>
            </a:p>
          </p:txBody>
        </p:sp>
      </p:grpSp>
      <p:sp>
        <p:nvSpPr>
          <p:cNvPr id="22531" name="文本框 14"/>
          <p:cNvSpPr txBox="1">
            <a:spLocks noChangeArrowheads="1"/>
          </p:cNvSpPr>
          <p:nvPr/>
        </p:nvSpPr>
        <p:spPr bwMode="auto">
          <a:xfrm>
            <a:off x="709613" y="2068513"/>
            <a:ext cx="2214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2800" b="1" dirty="0">
                <a:solidFill>
                  <a:srgbClr val="FFFFFF"/>
                </a:solidFill>
                <a:latin typeface="微軟正黑體" panose="020B0604030504040204" pitchFamily="34" charset="-120"/>
                <a:ea typeface="微軟正黑體" panose="020B0604030504040204" pitchFamily="34" charset="-120"/>
              </a:rPr>
              <a:t>02.</a:t>
            </a:r>
            <a:r>
              <a:rPr lang="zh-TW" altLang="en-US" sz="2800" b="1" dirty="0">
                <a:solidFill>
                  <a:srgbClr val="FFFFFF"/>
                </a:solidFill>
                <a:latin typeface="微軟正黑體" panose="020B0604030504040204" pitchFamily="34" charset="-120"/>
                <a:ea typeface="微軟正黑體" panose="020B0604030504040204" pitchFamily="34" charset="-120"/>
              </a:rPr>
              <a:t> 新版特色</a:t>
            </a:r>
            <a:endParaRPr lang="en-US" altLang="zh-CN" sz="2800" b="1" dirty="0">
              <a:solidFill>
                <a:srgbClr val="FFFFFF"/>
              </a:solidFill>
              <a:latin typeface="微軟正黑體" panose="020B0604030504040204" pitchFamily="34" charset="-120"/>
              <a:ea typeface="微軟正黑體" panose="020B0604030504040204" pitchFamily="34" charset="-120"/>
            </a:endParaRPr>
          </a:p>
        </p:txBody>
      </p:sp>
      <p:sp>
        <p:nvSpPr>
          <p:cNvPr id="22533" name="Rectangle 15"/>
          <p:cNvSpPr>
            <a:spLocks noChangeArrowheads="1"/>
          </p:cNvSpPr>
          <p:nvPr/>
        </p:nvSpPr>
        <p:spPr bwMode="auto">
          <a:xfrm>
            <a:off x="1295400" y="2643188"/>
            <a:ext cx="2486025" cy="7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ct val="150000"/>
              </a:lnSpc>
            </a:pPr>
            <a:r>
              <a:rPr lang="zh-TW" altLang="en-US" sz="1500">
                <a:solidFill>
                  <a:schemeClr val="bg1"/>
                </a:solidFill>
                <a:latin typeface="微軟正黑體" panose="020B0604030504040204" pitchFamily="34" charset="-120"/>
                <a:ea typeface="微軟正黑體" panose="020B0604030504040204" pitchFamily="34" charset="-120"/>
              </a:rPr>
              <a:t>「哈佛商業評論 全球繁體中文版資料庫」新平台特色</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4578" name="组合 7"/>
          <p:cNvGrpSpPr>
            <a:grpSpLocks/>
          </p:cNvGrpSpPr>
          <p:nvPr/>
        </p:nvGrpSpPr>
        <p:grpSpPr bwMode="auto">
          <a:xfrm>
            <a:off x="763588" y="1047750"/>
            <a:ext cx="534987" cy="512763"/>
            <a:chOff x="494341" y="1010194"/>
            <a:chExt cx="1252003" cy="1197934"/>
          </a:xfrm>
        </p:grpSpPr>
        <p:sp>
          <p:nvSpPr>
            <p:cNvPr id="7" name="矩形 6"/>
            <p:cNvSpPr/>
            <p:nvPr/>
          </p:nvSpPr>
          <p:spPr>
            <a:xfrm>
              <a:off x="494341" y="1010194"/>
              <a:ext cx="1196277" cy="11979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26" name="组合 94"/>
            <p:cNvGrpSpPr>
              <a:grpSpLocks/>
            </p:cNvGrpSpPr>
            <p:nvPr/>
          </p:nvGrpSpPr>
          <p:grpSpPr bwMode="auto">
            <a:xfrm>
              <a:off x="851661" y="1325019"/>
              <a:ext cx="894683" cy="823682"/>
              <a:chOff x="12327410" y="858403"/>
              <a:chExt cx="833269" cy="767141"/>
            </a:xfrm>
          </p:grpSpPr>
          <p:sp>
            <p:nvSpPr>
              <p:cNvPr id="96"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97" name="Freeform 56"/>
              <p:cNvSpPr>
                <a:spLocks noEditPoints="1"/>
              </p:cNvSpPr>
              <p:nvPr/>
            </p:nvSpPr>
            <p:spPr bwMode="auto">
              <a:xfrm>
                <a:off x="12326789" y="858795"/>
                <a:ext cx="193767" cy="483586"/>
              </a:xfrm>
              <a:custGeom>
                <a:avLst/>
                <a:gdLst>
                  <a:gd name="T0" fmla="*/ 17 w 31"/>
                  <a:gd name="T1" fmla="*/ 0 h 77"/>
                  <a:gd name="T2" fmla="*/ 28 w 31"/>
                  <a:gd name="T3" fmla="*/ 5 h 77"/>
                  <a:gd name="T4" fmla="*/ 31 w 31"/>
                  <a:gd name="T5" fmla="*/ 18 h 77"/>
                  <a:gd name="T6" fmla="*/ 31 w 31"/>
                  <a:gd name="T7" fmla="*/ 63 h 77"/>
                  <a:gd name="T8" fmla="*/ 27 w 31"/>
                  <a:gd name="T9" fmla="*/ 74 h 77"/>
                  <a:gd name="T10" fmla="*/ 16 w 31"/>
                  <a:gd name="T11" fmla="*/ 77 h 77"/>
                  <a:gd name="T12" fmla="*/ 2 w 31"/>
                  <a:gd name="T13" fmla="*/ 72 h 77"/>
                  <a:gd name="T14" fmla="*/ 0 w 31"/>
                  <a:gd name="T15" fmla="*/ 57 h 77"/>
                  <a:gd name="T16" fmla="*/ 0 w 31"/>
                  <a:gd name="T17" fmla="*/ 21 h 77"/>
                  <a:gd name="T18" fmla="*/ 3 w 31"/>
                  <a:gd name="T19" fmla="*/ 6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98" name="Freeform 57"/>
              <p:cNvSpPr>
                <a:spLocks/>
              </p:cNvSpPr>
              <p:nvPr/>
            </p:nvSpPr>
            <p:spPr bwMode="auto">
              <a:xfrm>
                <a:off x="12582838" y="865703"/>
                <a:ext cx="114183" cy="476678"/>
              </a:xfrm>
              <a:custGeom>
                <a:avLst/>
                <a:gdLst>
                  <a:gd name="T0" fmla="*/ 0 w 18"/>
                  <a:gd name="T1" fmla="*/ 11 h 76"/>
                  <a:gd name="T2" fmla="*/ 11 w 18"/>
                  <a:gd name="T3" fmla="*/ 0 h 76"/>
                  <a:gd name="T4" fmla="*/ 18 w 18"/>
                  <a:gd name="T5" fmla="*/ 0 h 76"/>
                  <a:gd name="T6" fmla="*/ 18 w 18"/>
                  <a:gd name="T7" fmla="*/ 76 h 76"/>
                  <a:gd name="T8" fmla="*/ 8 w 18"/>
                  <a:gd name="T9" fmla="*/ 76 h 76"/>
                  <a:gd name="T10" fmla="*/ 8 w 18"/>
                  <a:gd name="T11" fmla="*/ 19 h 76"/>
                  <a:gd name="T12" fmla="*/ 0 w 18"/>
                  <a:gd name="T13" fmla="*/ 19 h 76"/>
                  <a:gd name="T14" fmla="*/ 0 w 18"/>
                  <a:gd name="T15" fmla="*/ 11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79" name="组合 10"/>
          <p:cNvGrpSpPr>
            <a:grpSpLocks/>
          </p:cNvGrpSpPr>
          <p:nvPr/>
        </p:nvGrpSpPr>
        <p:grpSpPr bwMode="auto">
          <a:xfrm>
            <a:off x="755650" y="1819275"/>
            <a:ext cx="542925" cy="517525"/>
            <a:chOff x="4569993" y="1010194"/>
            <a:chExt cx="1267670" cy="1197934"/>
          </a:xfrm>
        </p:grpSpPr>
        <p:sp>
          <p:nvSpPr>
            <p:cNvPr id="112" name="矩形 111"/>
            <p:cNvSpPr/>
            <p:nvPr/>
          </p:nvSpPr>
          <p:spPr>
            <a:xfrm>
              <a:off x="4569993" y="1010194"/>
              <a:ext cx="1197245" cy="11979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19" name="组合 98"/>
            <p:cNvGrpSpPr>
              <a:grpSpLocks/>
            </p:cNvGrpSpPr>
            <p:nvPr/>
          </p:nvGrpSpPr>
          <p:grpSpPr bwMode="auto">
            <a:xfrm>
              <a:off x="4913759" y="1325019"/>
              <a:ext cx="923904" cy="832088"/>
              <a:chOff x="952501" y="6013451"/>
              <a:chExt cx="511175" cy="460375"/>
            </a:xfrm>
          </p:grpSpPr>
          <p:sp>
            <p:nvSpPr>
              <p:cNvPr id="100"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1" name="Freeform 59"/>
              <p:cNvSpPr>
                <a:spLocks noEditPoints="1"/>
              </p:cNvSpPr>
              <p:nvPr/>
            </p:nvSpPr>
            <p:spPr bwMode="auto">
              <a:xfrm>
                <a:off x="953028" y="6014112"/>
                <a:ext cx="114845" cy="290733"/>
              </a:xfrm>
              <a:custGeom>
                <a:avLst/>
                <a:gdLst>
                  <a:gd name="T0" fmla="*/ 17 w 31"/>
                  <a:gd name="T1" fmla="*/ 0 h 77"/>
                  <a:gd name="T2" fmla="*/ 28 w 31"/>
                  <a:gd name="T3" fmla="*/ 5 h 77"/>
                  <a:gd name="T4" fmla="*/ 31 w 31"/>
                  <a:gd name="T5" fmla="*/ 18 h 77"/>
                  <a:gd name="T6" fmla="*/ 31 w 31"/>
                  <a:gd name="T7" fmla="*/ 62 h 77"/>
                  <a:gd name="T8" fmla="*/ 27 w 31"/>
                  <a:gd name="T9" fmla="*/ 73 h 77"/>
                  <a:gd name="T10" fmla="*/ 16 w 31"/>
                  <a:gd name="T11" fmla="*/ 77 h 77"/>
                  <a:gd name="T12" fmla="*/ 3 w 31"/>
                  <a:gd name="T13" fmla="*/ 71 h 77"/>
                  <a:gd name="T14" fmla="*/ 0 w 31"/>
                  <a:gd name="T15" fmla="*/ 56 h 77"/>
                  <a:gd name="T16" fmla="*/ 0 w 31"/>
                  <a:gd name="T17" fmla="*/ 21 h 77"/>
                  <a:gd name="T18" fmla="*/ 3 w 31"/>
                  <a:gd name="T19" fmla="*/ 5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2" name="Freeform 60"/>
              <p:cNvSpPr>
                <a:spLocks/>
              </p:cNvSpPr>
              <p:nvPr/>
            </p:nvSpPr>
            <p:spPr bwMode="auto">
              <a:xfrm>
                <a:off x="1090431" y="6014112"/>
                <a:ext cx="116896" cy="290733"/>
              </a:xfrm>
              <a:custGeom>
                <a:avLst/>
                <a:gdLst>
                  <a:gd name="T0" fmla="*/ 0 w 31"/>
                  <a:gd name="T1" fmla="*/ 16 h 77"/>
                  <a:gd name="T2" fmla="*/ 4 w 31"/>
                  <a:gd name="T3" fmla="*/ 4 h 77"/>
                  <a:gd name="T4" fmla="*/ 16 w 31"/>
                  <a:gd name="T5" fmla="*/ 0 h 77"/>
                  <a:gd name="T6" fmla="*/ 29 w 31"/>
                  <a:gd name="T7" fmla="*/ 6 h 77"/>
                  <a:gd name="T8" fmla="*/ 31 w 31"/>
                  <a:gd name="T9" fmla="*/ 22 h 77"/>
                  <a:gd name="T10" fmla="*/ 30 w 31"/>
                  <a:gd name="T11" fmla="*/ 30 h 77"/>
                  <a:gd name="T12" fmla="*/ 27 w 31"/>
                  <a:gd name="T13" fmla="*/ 38 h 77"/>
                  <a:gd name="T14" fmla="*/ 18 w 31"/>
                  <a:gd name="T15" fmla="*/ 52 h 77"/>
                  <a:gd name="T16" fmla="*/ 11 w 31"/>
                  <a:gd name="T17" fmla="*/ 68 h 77"/>
                  <a:gd name="T18" fmla="*/ 31 w 31"/>
                  <a:gd name="T19" fmla="*/ 68 h 77"/>
                  <a:gd name="T20" fmla="*/ 31 w 31"/>
                  <a:gd name="T21" fmla="*/ 76 h 77"/>
                  <a:gd name="T22" fmla="*/ 8 w 31"/>
                  <a:gd name="T23" fmla="*/ 77 h 77"/>
                  <a:gd name="T24" fmla="*/ 0 w 31"/>
                  <a:gd name="T25" fmla="*/ 76 h 77"/>
                  <a:gd name="T26" fmla="*/ 0 w 31"/>
                  <a:gd name="T27" fmla="*/ 76 h 77"/>
                  <a:gd name="T28" fmla="*/ 5 w 31"/>
                  <a:gd name="T29" fmla="*/ 55 h 77"/>
                  <a:gd name="T30" fmla="*/ 17 w 31"/>
                  <a:gd name="T31" fmla="*/ 37 h 77"/>
                  <a:gd name="T32" fmla="*/ 21 w 31"/>
                  <a:gd name="T33" fmla="*/ 20 h 77"/>
                  <a:gd name="T34" fmla="*/ 21 w 31"/>
                  <a:gd name="T35" fmla="*/ 19 h 77"/>
                  <a:gd name="T36" fmla="*/ 21 w 31"/>
                  <a:gd name="T37" fmla="*/ 17 h 77"/>
                  <a:gd name="T38" fmla="*/ 21 w 31"/>
                  <a:gd name="T39" fmla="*/ 12 h 77"/>
                  <a:gd name="T40" fmla="*/ 15 w 31"/>
                  <a:gd name="T41" fmla="*/ 7 h 77"/>
                  <a:gd name="T42" fmla="*/ 10 w 31"/>
                  <a:gd name="T43" fmla="*/ 16 h 77"/>
                  <a:gd name="T44" fmla="*/ 10 w 31"/>
                  <a:gd name="T45" fmla="*/ 19 h 77"/>
                  <a:gd name="T46" fmla="*/ 10 w 31"/>
                  <a:gd name="T47" fmla="*/ 21 h 77"/>
                  <a:gd name="T48" fmla="*/ 10 w 31"/>
                  <a:gd name="T49" fmla="*/ 23 h 77"/>
                  <a:gd name="T50" fmla="*/ 10 w 31"/>
                  <a:gd name="T51" fmla="*/ 26 h 77"/>
                  <a:gd name="T52" fmla="*/ 0 w 31"/>
                  <a:gd name="T53" fmla="*/ 26 h 77"/>
                  <a:gd name="T54" fmla="*/ 0 w 31"/>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80" name="组合 8"/>
          <p:cNvGrpSpPr>
            <a:grpSpLocks/>
          </p:cNvGrpSpPr>
          <p:nvPr/>
        </p:nvGrpSpPr>
        <p:grpSpPr bwMode="auto">
          <a:xfrm>
            <a:off x="755650" y="2597150"/>
            <a:ext cx="542925" cy="519113"/>
            <a:chOff x="511555" y="2749203"/>
            <a:chExt cx="1264014" cy="1197934"/>
          </a:xfrm>
        </p:grpSpPr>
        <p:sp>
          <p:nvSpPr>
            <p:cNvPr id="111" name="矩形 110"/>
            <p:cNvSpPr/>
            <p:nvPr/>
          </p:nvSpPr>
          <p:spPr>
            <a:xfrm>
              <a:off x="511555" y="2749203"/>
              <a:ext cx="1197487" cy="1197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12" name="组合 102"/>
            <p:cNvGrpSpPr>
              <a:grpSpLocks/>
            </p:cNvGrpSpPr>
            <p:nvPr/>
          </p:nvGrpSpPr>
          <p:grpSpPr bwMode="auto">
            <a:xfrm>
              <a:off x="851665" y="3115049"/>
              <a:ext cx="923904" cy="832088"/>
              <a:chOff x="5405438" y="6815138"/>
              <a:chExt cx="511175" cy="460375"/>
            </a:xfrm>
          </p:grpSpPr>
          <p:sp>
            <p:nvSpPr>
              <p:cNvPr id="104"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5" name="Freeform 62"/>
              <p:cNvSpPr>
                <a:spLocks noEditPoints="1"/>
              </p:cNvSpPr>
              <p:nvPr/>
            </p:nvSpPr>
            <p:spPr bwMode="auto">
              <a:xfrm>
                <a:off x="5405392" y="6815411"/>
                <a:ext cx="116559" cy="289844"/>
              </a:xfrm>
              <a:custGeom>
                <a:avLst/>
                <a:gdLst>
                  <a:gd name="T0" fmla="*/ 17 w 31"/>
                  <a:gd name="T1" fmla="*/ 0 h 77"/>
                  <a:gd name="T2" fmla="*/ 29 w 31"/>
                  <a:gd name="T3" fmla="*/ 5 h 77"/>
                  <a:gd name="T4" fmla="*/ 31 w 31"/>
                  <a:gd name="T5" fmla="*/ 18 h 77"/>
                  <a:gd name="T6" fmla="*/ 31 w 31"/>
                  <a:gd name="T7" fmla="*/ 62 h 77"/>
                  <a:gd name="T8" fmla="*/ 27 w 31"/>
                  <a:gd name="T9" fmla="*/ 73 h 77"/>
                  <a:gd name="T10" fmla="*/ 16 w 31"/>
                  <a:gd name="T11" fmla="*/ 77 h 77"/>
                  <a:gd name="T12" fmla="*/ 3 w 31"/>
                  <a:gd name="T13" fmla="*/ 72 h 77"/>
                  <a:gd name="T14" fmla="*/ 0 w 31"/>
                  <a:gd name="T15" fmla="*/ 56 h 77"/>
                  <a:gd name="T16" fmla="*/ 0 w 31"/>
                  <a:gd name="T17" fmla="*/ 21 h 77"/>
                  <a:gd name="T18" fmla="*/ 3 w 31"/>
                  <a:gd name="T19" fmla="*/ 5 h 77"/>
                  <a:gd name="T20" fmla="*/ 17 w 31"/>
                  <a:gd name="T21" fmla="*/ 0 h 77"/>
                  <a:gd name="T22" fmla="*/ 16 w 31"/>
                  <a:gd name="T23" fmla="*/ 70 h 77"/>
                  <a:gd name="T24" fmla="*/ 23 w 31"/>
                  <a:gd name="T25" fmla="*/ 59 h 77"/>
                  <a:gd name="T26" fmla="*/ 23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6" name="Freeform 63"/>
              <p:cNvSpPr>
                <a:spLocks/>
              </p:cNvSpPr>
              <p:nvPr/>
            </p:nvSpPr>
            <p:spPr bwMode="auto">
              <a:xfrm>
                <a:off x="5544444" y="6815411"/>
                <a:ext cx="112469" cy="289844"/>
              </a:xfrm>
              <a:custGeom>
                <a:avLst/>
                <a:gdLst>
                  <a:gd name="T0" fmla="*/ 9 w 30"/>
                  <a:gd name="T1" fmla="*/ 54 h 77"/>
                  <a:gd name="T2" fmla="*/ 9 w 30"/>
                  <a:gd name="T3" fmla="*/ 62 h 77"/>
                  <a:gd name="T4" fmla="*/ 10 w 30"/>
                  <a:gd name="T5" fmla="*/ 68 h 77"/>
                  <a:gd name="T6" fmla="*/ 16 w 30"/>
                  <a:gd name="T7" fmla="*/ 70 h 77"/>
                  <a:gd name="T8" fmla="*/ 21 w 30"/>
                  <a:gd name="T9" fmla="*/ 65 h 77"/>
                  <a:gd name="T10" fmla="*/ 21 w 30"/>
                  <a:gd name="T11" fmla="*/ 58 h 77"/>
                  <a:gd name="T12" fmla="*/ 21 w 30"/>
                  <a:gd name="T13" fmla="*/ 52 h 77"/>
                  <a:gd name="T14" fmla="*/ 20 w 30"/>
                  <a:gd name="T15" fmla="*/ 43 h 77"/>
                  <a:gd name="T16" fmla="*/ 12 w 30"/>
                  <a:gd name="T17" fmla="*/ 39 h 77"/>
                  <a:gd name="T18" fmla="*/ 10 w 30"/>
                  <a:gd name="T19" fmla="*/ 39 h 77"/>
                  <a:gd name="T20" fmla="*/ 7 w 30"/>
                  <a:gd name="T21" fmla="*/ 40 h 77"/>
                  <a:gd name="T22" fmla="*/ 7 w 30"/>
                  <a:gd name="T23" fmla="*/ 31 h 77"/>
                  <a:gd name="T24" fmla="*/ 9 w 30"/>
                  <a:gd name="T25" fmla="*/ 31 h 77"/>
                  <a:gd name="T26" fmla="*/ 19 w 30"/>
                  <a:gd name="T27" fmla="*/ 22 h 77"/>
                  <a:gd name="T28" fmla="*/ 19 w 30"/>
                  <a:gd name="T29" fmla="*/ 14 h 77"/>
                  <a:gd name="T30" fmla="*/ 14 w 30"/>
                  <a:gd name="T31" fmla="*/ 7 h 77"/>
                  <a:gd name="T32" fmla="*/ 9 w 30"/>
                  <a:gd name="T33" fmla="*/ 15 h 77"/>
                  <a:gd name="T34" fmla="*/ 9 w 30"/>
                  <a:gd name="T35" fmla="*/ 17 h 77"/>
                  <a:gd name="T36" fmla="*/ 9 w 30"/>
                  <a:gd name="T37" fmla="*/ 19 h 77"/>
                  <a:gd name="T38" fmla="*/ 0 w 30"/>
                  <a:gd name="T39" fmla="*/ 19 h 77"/>
                  <a:gd name="T40" fmla="*/ 0 w 30"/>
                  <a:gd name="T41" fmla="*/ 12 h 77"/>
                  <a:gd name="T42" fmla="*/ 15 w 30"/>
                  <a:gd name="T43" fmla="*/ 0 h 77"/>
                  <a:gd name="T44" fmla="*/ 29 w 30"/>
                  <a:gd name="T45" fmla="*/ 13 h 77"/>
                  <a:gd name="T46" fmla="*/ 29 w 30"/>
                  <a:gd name="T47" fmla="*/ 17 h 77"/>
                  <a:gd name="T48" fmla="*/ 29 w 30"/>
                  <a:gd name="T49" fmla="*/ 20 h 77"/>
                  <a:gd name="T50" fmla="*/ 22 w 30"/>
                  <a:gd name="T51" fmla="*/ 34 h 77"/>
                  <a:gd name="T52" fmla="*/ 28 w 30"/>
                  <a:gd name="T53" fmla="*/ 39 h 77"/>
                  <a:gd name="T54" fmla="*/ 30 w 30"/>
                  <a:gd name="T55" fmla="*/ 48 h 77"/>
                  <a:gd name="T56" fmla="*/ 30 w 30"/>
                  <a:gd name="T57" fmla="*/ 64 h 77"/>
                  <a:gd name="T58" fmla="*/ 14 w 30"/>
                  <a:gd name="T59" fmla="*/ 77 h 77"/>
                  <a:gd name="T60" fmla="*/ 0 w 30"/>
                  <a:gd name="T61" fmla="*/ 64 h 77"/>
                  <a:gd name="T62" fmla="*/ 0 w 30"/>
                  <a:gd name="T63" fmla="*/ 54 h 77"/>
                  <a:gd name="T64" fmla="*/ 9 w 30"/>
                  <a:gd name="T6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81" name="组合 11"/>
          <p:cNvGrpSpPr>
            <a:grpSpLocks/>
          </p:cNvGrpSpPr>
          <p:nvPr/>
        </p:nvGrpSpPr>
        <p:grpSpPr bwMode="auto">
          <a:xfrm>
            <a:off x="755650" y="3370263"/>
            <a:ext cx="542925" cy="519112"/>
            <a:chOff x="4587207" y="2749203"/>
            <a:chExt cx="1264804" cy="1197934"/>
          </a:xfrm>
        </p:grpSpPr>
        <p:sp>
          <p:nvSpPr>
            <p:cNvPr id="113" name="矩形 112"/>
            <p:cNvSpPr/>
            <p:nvPr/>
          </p:nvSpPr>
          <p:spPr>
            <a:xfrm>
              <a:off x="4587207" y="2749203"/>
              <a:ext cx="1198235" cy="1197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05" name="组合 106"/>
            <p:cNvGrpSpPr>
              <a:grpSpLocks/>
            </p:cNvGrpSpPr>
            <p:nvPr/>
          </p:nvGrpSpPr>
          <p:grpSpPr bwMode="auto">
            <a:xfrm>
              <a:off x="4913759" y="3112179"/>
              <a:ext cx="938252" cy="834958"/>
              <a:chOff x="688976" y="7240588"/>
              <a:chExt cx="519113" cy="461963"/>
            </a:xfrm>
          </p:grpSpPr>
          <p:sp>
            <p:nvSpPr>
              <p:cNvPr id="108"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9" name="Freeform 65"/>
              <p:cNvSpPr>
                <a:spLocks noEditPoints="1"/>
              </p:cNvSpPr>
              <p:nvPr/>
            </p:nvSpPr>
            <p:spPr bwMode="auto">
              <a:xfrm>
                <a:off x="688365" y="7240422"/>
                <a:ext cx="116632" cy="295925"/>
              </a:xfrm>
              <a:custGeom>
                <a:avLst/>
                <a:gdLst>
                  <a:gd name="T0" fmla="*/ 17 w 31"/>
                  <a:gd name="T1" fmla="*/ 0 h 78"/>
                  <a:gd name="T2" fmla="*/ 29 w 31"/>
                  <a:gd name="T3" fmla="*/ 5 h 78"/>
                  <a:gd name="T4" fmla="*/ 31 w 31"/>
                  <a:gd name="T5" fmla="*/ 18 h 78"/>
                  <a:gd name="T6" fmla="*/ 31 w 31"/>
                  <a:gd name="T7" fmla="*/ 63 h 78"/>
                  <a:gd name="T8" fmla="*/ 27 w 31"/>
                  <a:gd name="T9" fmla="*/ 74 h 78"/>
                  <a:gd name="T10" fmla="*/ 16 w 31"/>
                  <a:gd name="T11" fmla="*/ 78 h 78"/>
                  <a:gd name="T12" fmla="*/ 3 w 31"/>
                  <a:gd name="T13" fmla="*/ 72 h 78"/>
                  <a:gd name="T14" fmla="*/ 0 w 31"/>
                  <a:gd name="T15" fmla="*/ 57 h 78"/>
                  <a:gd name="T16" fmla="*/ 0 w 31"/>
                  <a:gd name="T17" fmla="*/ 21 h 78"/>
                  <a:gd name="T18" fmla="*/ 3 w 31"/>
                  <a:gd name="T19" fmla="*/ 6 h 78"/>
                  <a:gd name="T20" fmla="*/ 17 w 31"/>
                  <a:gd name="T21" fmla="*/ 0 h 78"/>
                  <a:gd name="T22" fmla="*/ 16 w 31"/>
                  <a:gd name="T23" fmla="*/ 70 h 78"/>
                  <a:gd name="T24" fmla="*/ 23 w 31"/>
                  <a:gd name="T25" fmla="*/ 60 h 78"/>
                  <a:gd name="T26" fmla="*/ 23 w 31"/>
                  <a:gd name="T27" fmla="*/ 17 h 78"/>
                  <a:gd name="T28" fmla="*/ 16 w 31"/>
                  <a:gd name="T29" fmla="*/ 7 h 78"/>
                  <a:gd name="T30" fmla="*/ 9 w 31"/>
                  <a:gd name="T31" fmla="*/ 17 h 78"/>
                  <a:gd name="T32" fmla="*/ 9 w 31"/>
                  <a:gd name="T33" fmla="*/ 20 h 78"/>
                  <a:gd name="T34" fmla="*/ 9 w 31"/>
                  <a:gd name="T35" fmla="*/ 23 h 78"/>
                  <a:gd name="T36" fmla="*/ 9 w 31"/>
                  <a:gd name="T37" fmla="*/ 36 h 78"/>
                  <a:gd name="T38" fmla="*/ 9 w 31"/>
                  <a:gd name="T39" fmla="*/ 48 h 78"/>
                  <a:gd name="T40" fmla="*/ 9 w 31"/>
                  <a:gd name="T41" fmla="*/ 59 h 78"/>
                  <a:gd name="T42" fmla="*/ 16 w 31"/>
                  <a:gd name="T4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10" name="Freeform 66"/>
              <p:cNvSpPr>
                <a:spLocks noEditPoints="1"/>
              </p:cNvSpPr>
              <p:nvPr/>
            </p:nvSpPr>
            <p:spPr bwMode="auto">
              <a:xfrm>
                <a:off x="817274" y="7244476"/>
                <a:ext cx="135046" cy="287817"/>
              </a:xfrm>
              <a:custGeom>
                <a:avLst/>
                <a:gdLst>
                  <a:gd name="T0" fmla="*/ 17 w 36"/>
                  <a:gd name="T1" fmla="*/ 0 h 76"/>
                  <a:gd name="T2" fmla="*/ 30 w 36"/>
                  <a:gd name="T3" fmla="*/ 0 h 76"/>
                  <a:gd name="T4" fmla="*/ 30 w 36"/>
                  <a:gd name="T5" fmla="*/ 51 h 76"/>
                  <a:gd name="T6" fmla="*/ 36 w 36"/>
                  <a:gd name="T7" fmla="*/ 51 h 76"/>
                  <a:gd name="T8" fmla="*/ 36 w 36"/>
                  <a:gd name="T9" fmla="*/ 58 h 76"/>
                  <a:gd name="T10" fmla="*/ 30 w 36"/>
                  <a:gd name="T11" fmla="*/ 58 h 76"/>
                  <a:gd name="T12" fmla="*/ 30 w 36"/>
                  <a:gd name="T13" fmla="*/ 76 h 76"/>
                  <a:gd name="T14" fmla="*/ 21 w 36"/>
                  <a:gd name="T15" fmla="*/ 76 h 76"/>
                  <a:gd name="T16" fmla="*/ 21 w 36"/>
                  <a:gd name="T17" fmla="*/ 58 h 76"/>
                  <a:gd name="T18" fmla="*/ 0 w 36"/>
                  <a:gd name="T19" fmla="*/ 58 h 76"/>
                  <a:gd name="T20" fmla="*/ 0 w 36"/>
                  <a:gd name="T21" fmla="*/ 51 h 76"/>
                  <a:gd name="T22" fmla="*/ 17 w 36"/>
                  <a:gd name="T23" fmla="*/ 0 h 76"/>
                  <a:gd name="T24" fmla="*/ 21 w 36"/>
                  <a:gd name="T25" fmla="*/ 51 h 76"/>
                  <a:gd name="T26" fmla="*/ 21 w 36"/>
                  <a:gd name="T27" fmla="*/ 11 h 76"/>
                  <a:gd name="T28" fmla="*/ 15 w 36"/>
                  <a:gd name="T29" fmla="*/ 31 h 76"/>
                  <a:gd name="T30" fmla="*/ 9 w 36"/>
                  <a:gd name="T31" fmla="*/ 51 h 76"/>
                  <a:gd name="T32" fmla="*/ 21 w 36"/>
                  <a:gd name="T33"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82" name="组合 6"/>
          <p:cNvGrpSpPr>
            <a:grpSpLocks/>
          </p:cNvGrpSpPr>
          <p:nvPr/>
        </p:nvGrpSpPr>
        <p:grpSpPr bwMode="auto">
          <a:xfrm flipV="1">
            <a:off x="0" y="5056188"/>
            <a:ext cx="9144000" cy="87312"/>
            <a:chOff x="1239791" y="3373704"/>
            <a:chExt cx="5327375" cy="56535"/>
          </a:xfrm>
        </p:grpSpPr>
        <p:sp>
          <p:nvSpPr>
            <p:cNvPr id="36" name="矩形 35"/>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7" name="矩形 36"/>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8" name="矩形 37"/>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9" name="矩形 38"/>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40" name="矩形 39"/>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24583" name="矩形 1"/>
          <p:cNvSpPr>
            <a:spLocks noChangeArrowheads="1"/>
          </p:cNvSpPr>
          <p:nvPr/>
        </p:nvSpPr>
        <p:spPr bwMode="auto">
          <a:xfrm>
            <a:off x="1346200" y="1108075"/>
            <a:ext cx="718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平台介面改版</a:t>
            </a:r>
            <a:r>
              <a:rPr lang="zh-TW" altLang="en-US" sz="1400">
                <a:latin typeface="微軟正黑體" panose="020B0604030504040204" pitchFamily="34" charset="-120"/>
                <a:ea typeface="微軟正黑體" panose="020B0604030504040204" pitchFamily="34" charset="-120"/>
              </a:rPr>
              <a:t>：首頁畫面更清楚明瞭、精簡繁複功能</a:t>
            </a:r>
          </a:p>
        </p:txBody>
      </p:sp>
      <p:grpSp>
        <p:nvGrpSpPr>
          <p:cNvPr id="24584" name="群組 5"/>
          <p:cNvGrpSpPr>
            <a:grpSpLocks/>
          </p:cNvGrpSpPr>
          <p:nvPr/>
        </p:nvGrpSpPr>
        <p:grpSpPr bwMode="auto">
          <a:xfrm>
            <a:off x="755650" y="4144963"/>
            <a:ext cx="542925" cy="522287"/>
            <a:chOff x="440597" y="3372827"/>
            <a:chExt cx="446017" cy="429544"/>
          </a:xfrm>
        </p:grpSpPr>
        <p:grpSp>
          <p:nvGrpSpPr>
            <p:cNvPr id="24591" name="组合 11"/>
            <p:cNvGrpSpPr>
              <a:grpSpLocks/>
            </p:cNvGrpSpPr>
            <p:nvPr/>
          </p:nvGrpSpPr>
          <p:grpSpPr bwMode="auto">
            <a:xfrm>
              <a:off x="440597" y="3372827"/>
              <a:ext cx="446017" cy="426195"/>
              <a:chOff x="4587207" y="2749203"/>
              <a:chExt cx="1264801" cy="1197934"/>
            </a:xfrm>
          </p:grpSpPr>
          <p:sp>
            <p:nvSpPr>
              <p:cNvPr id="43" name="矩形 42"/>
              <p:cNvSpPr/>
              <p:nvPr/>
            </p:nvSpPr>
            <p:spPr>
              <a:xfrm>
                <a:off x="4587207" y="2749203"/>
                <a:ext cx="1198233" cy="1196339"/>
              </a:xfrm>
              <a:prstGeom prst="rect">
                <a:avLst/>
              </a:prstGeom>
              <a:solidFill>
                <a:srgbClr val="D0E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594" name="组合 106"/>
              <p:cNvGrpSpPr>
                <a:grpSpLocks/>
              </p:cNvGrpSpPr>
              <p:nvPr/>
            </p:nvGrpSpPr>
            <p:grpSpPr bwMode="auto">
              <a:xfrm>
                <a:off x="4913758" y="3112180"/>
                <a:ext cx="938250" cy="834949"/>
                <a:chOff x="688976" y="7240588"/>
                <a:chExt cx="519112" cy="461958"/>
              </a:xfrm>
            </p:grpSpPr>
            <p:sp>
              <p:nvSpPr>
                <p:cNvPr id="45" name="Freeform 64"/>
                <p:cNvSpPr>
                  <a:spLocks/>
                </p:cNvSpPr>
                <p:nvPr/>
              </p:nvSpPr>
              <p:spPr bwMode="auto">
                <a:xfrm>
                  <a:off x="708026" y="7245348"/>
                  <a:ext cx="500062" cy="457198"/>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46" name="Freeform 65"/>
                <p:cNvSpPr>
                  <a:spLocks noEditPoints="1"/>
                </p:cNvSpPr>
                <p:nvPr/>
              </p:nvSpPr>
              <p:spPr bwMode="auto">
                <a:xfrm>
                  <a:off x="688365" y="7240770"/>
                  <a:ext cx="116631" cy="294407"/>
                </a:xfrm>
                <a:custGeom>
                  <a:avLst/>
                  <a:gdLst>
                    <a:gd name="T0" fmla="*/ 17 w 31"/>
                    <a:gd name="T1" fmla="*/ 0 h 78"/>
                    <a:gd name="T2" fmla="*/ 29 w 31"/>
                    <a:gd name="T3" fmla="*/ 5 h 78"/>
                    <a:gd name="T4" fmla="*/ 31 w 31"/>
                    <a:gd name="T5" fmla="*/ 18 h 78"/>
                    <a:gd name="T6" fmla="*/ 31 w 31"/>
                    <a:gd name="T7" fmla="*/ 63 h 78"/>
                    <a:gd name="T8" fmla="*/ 27 w 31"/>
                    <a:gd name="T9" fmla="*/ 74 h 78"/>
                    <a:gd name="T10" fmla="*/ 16 w 31"/>
                    <a:gd name="T11" fmla="*/ 78 h 78"/>
                    <a:gd name="T12" fmla="*/ 3 w 31"/>
                    <a:gd name="T13" fmla="*/ 72 h 78"/>
                    <a:gd name="T14" fmla="*/ 0 w 31"/>
                    <a:gd name="T15" fmla="*/ 57 h 78"/>
                    <a:gd name="T16" fmla="*/ 0 w 31"/>
                    <a:gd name="T17" fmla="*/ 21 h 78"/>
                    <a:gd name="T18" fmla="*/ 3 w 31"/>
                    <a:gd name="T19" fmla="*/ 6 h 78"/>
                    <a:gd name="T20" fmla="*/ 17 w 31"/>
                    <a:gd name="T21" fmla="*/ 0 h 78"/>
                    <a:gd name="T22" fmla="*/ 16 w 31"/>
                    <a:gd name="T23" fmla="*/ 70 h 78"/>
                    <a:gd name="T24" fmla="*/ 23 w 31"/>
                    <a:gd name="T25" fmla="*/ 60 h 78"/>
                    <a:gd name="T26" fmla="*/ 23 w 31"/>
                    <a:gd name="T27" fmla="*/ 17 h 78"/>
                    <a:gd name="T28" fmla="*/ 16 w 31"/>
                    <a:gd name="T29" fmla="*/ 7 h 78"/>
                    <a:gd name="T30" fmla="*/ 9 w 31"/>
                    <a:gd name="T31" fmla="*/ 17 h 78"/>
                    <a:gd name="T32" fmla="*/ 9 w 31"/>
                    <a:gd name="T33" fmla="*/ 20 h 78"/>
                    <a:gd name="T34" fmla="*/ 9 w 31"/>
                    <a:gd name="T35" fmla="*/ 23 h 78"/>
                    <a:gd name="T36" fmla="*/ 9 w 31"/>
                    <a:gd name="T37" fmla="*/ 36 h 78"/>
                    <a:gd name="T38" fmla="*/ 9 w 31"/>
                    <a:gd name="T39" fmla="*/ 48 h 78"/>
                    <a:gd name="T40" fmla="*/ 9 w 31"/>
                    <a:gd name="T41" fmla="*/ 59 h 78"/>
                    <a:gd name="T42" fmla="*/ 16 w 31"/>
                    <a:gd name="T4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sp>
          <p:nvSpPr>
            <p:cNvPr id="3" name="文字方塊 2"/>
            <p:cNvSpPr txBox="1"/>
            <p:nvPr/>
          </p:nvSpPr>
          <p:spPr>
            <a:xfrm>
              <a:off x="614048" y="3397633"/>
              <a:ext cx="143456" cy="404738"/>
            </a:xfrm>
            <a:prstGeom prst="rect">
              <a:avLst/>
            </a:prstGeom>
            <a:noFill/>
          </p:spPr>
          <p:txBody>
            <a:bodyPr anchor="ctr">
              <a:spAutoFit/>
            </a:bodyPr>
            <a:lstStyle/>
            <a:p>
              <a:pPr algn="ctr" eaLnBrk="1" fontAlgn="auto" hangingPunct="1">
                <a:spcBef>
                  <a:spcPts val="0"/>
                </a:spcBef>
                <a:spcAft>
                  <a:spcPts val="0"/>
                </a:spcAft>
                <a:defRPr/>
              </a:pPr>
              <a:r>
                <a:rPr lang="en-US" altLang="zh-TW" sz="2500" kern="0" dirty="0">
                  <a:solidFill>
                    <a:schemeClr val="bg1"/>
                  </a:solidFill>
                  <a:latin typeface="微軟正黑體" panose="020B0604030504040204" pitchFamily="34" charset="-120"/>
                  <a:ea typeface="微軟正黑體" panose="020B0604030504040204" pitchFamily="34" charset="-120"/>
                </a:rPr>
                <a:t>5</a:t>
              </a:r>
              <a:endParaRPr lang="zh-CN" altLang="en-US" sz="2500" kern="0" dirty="0">
                <a:solidFill>
                  <a:schemeClr val="bg1"/>
                </a:solidFill>
                <a:latin typeface="微軟正黑體" panose="020B0604030504040204" pitchFamily="34" charset="-120"/>
                <a:ea typeface="微軟正黑體" panose="020B0604030504040204" pitchFamily="34" charset="-120"/>
              </a:endParaRPr>
            </a:p>
          </p:txBody>
        </p:sp>
      </p:grpSp>
      <p:sp>
        <p:nvSpPr>
          <p:cNvPr id="24585" name="矩形 48"/>
          <p:cNvSpPr>
            <a:spLocks noChangeArrowheads="1"/>
          </p:cNvSpPr>
          <p:nvPr/>
        </p:nvSpPr>
        <p:spPr bwMode="auto">
          <a:xfrm>
            <a:off x="1346200" y="1898650"/>
            <a:ext cx="7181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熱門文章簡介</a:t>
            </a:r>
            <a:r>
              <a:rPr lang="zh-TW" altLang="en-US" sz="1400" b="1">
                <a:latin typeface="微軟正黑體" panose="020B0604030504040204" pitchFamily="34" charset="-120"/>
                <a:ea typeface="微軟正黑體" panose="020B0604030504040204" pitchFamily="34" charset="-120"/>
              </a:rPr>
              <a:t>：</a:t>
            </a:r>
            <a:r>
              <a:rPr lang="zh-TW" altLang="en-US" sz="1400">
                <a:latin typeface="微軟正黑體" panose="020B0604030504040204" pitchFamily="34" charset="-120"/>
                <a:ea typeface="微軟正黑體" panose="020B0604030504040204" pitchFamily="34" charset="-120"/>
              </a:rPr>
              <a:t>於首頁新增熱門文章之簡短介紹，快速瀏覽文章提要及影像</a:t>
            </a:r>
          </a:p>
        </p:txBody>
      </p:sp>
      <p:sp>
        <p:nvSpPr>
          <p:cNvPr id="24586" name="矩形 49"/>
          <p:cNvSpPr>
            <a:spLocks noChangeArrowheads="1"/>
          </p:cNvSpPr>
          <p:nvPr/>
        </p:nvSpPr>
        <p:spPr bwMode="auto">
          <a:xfrm>
            <a:off x="1346200" y="2684463"/>
            <a:ext cx="718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首頁新增「推薦主題」：</a:t>
            </a:r>
            <a:r>
              <a:rPr lang="zh-TW" altLang="en-US" sz="1400">
                <a:latin typeface="微軟正黑體" panose="020B0604030504040204" pitchFamily="34" charset="-120"/>
                <a:ea typeface="微軟正黑體" panose="020B0604030504040204" pitchFamily="34" charset="-120"/>
              </a:rPr>
              <a:t>從主題類別中精選三種推薦主題，趨勢主題一覽無遺</a:t>
            </a:r>
          </a:p>
        </p:txBody>
      </p:sp>
      <p:sp>
        <p:nvSpPr>
          <p:cNvPr id="24587" name="矩形 50"/>
          <p:cNvSpPr>
            <a:spLocks noChangeArrowheads="1"/>
          </p:cNvSpPr>
          <p:nvPr/>
        </p:nvSpPr>
        <p:spPr bwMode="auto">
          <a:xfrm>
            <a:off x="1346200" y="3443288"/>
            <a:ext cx="7258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優化搜尋引擎</a:t>
            </a:r>
            <a:r>
              <a:rPr lang="zh-TW" altLang="en-US" sz="1400" b="1">
                <a:latin typeface="微軟正黑體" panose="020B0604030504040204" pitchFamily="34" charset="-120"/>
                <a:ea typeface="微軟正黑體" panose="020B0604030504040204" pitchFamily="34" charset="-120"/>
              </a:rPr>
              <a:t>：</a:t>
            </a:r>
            <a:r>
              <a:rPr lang="zh-TW" altLang="en-US" sz="1400">
                <a:latin typeface="微軟正黑體" panose="020B0604030504040204" pitchFamily="34" charset="-120"/>
                <a:ea typeface="微軟正黑體" panose="020B0604030504040204" pitchFamily="34" charset="-120"/>
              </a:rPr>
              <a:t>以下拉式選單直覺的設定搜尋條件，且可增減查詢欄位、編輯搜尋條件</a:t>
            </a:r>
            <a:endParaRPr lang="zh-TW" altLang="en-US" sz="1400" b="1">
              <a:latin typeface="微軟正黑體" panose="020B0604030504040204" pitchFamily="34" charset="-120"/>
              <a:ea typeface="微軟正黑體" panose="020B0604030504040204" pitchFamily="34" charset="-120"/>
            </a:endParaRPr>
          </a:p>
        </p:txBody>
      </p:sp>
      <p:sp>
        <p:nvSpPr>
          <p:cNvPr id="24588" name="矩形 51"/>
          <p:cNvSpPr>
            <a:spLocks noChangeArrowheads="1"/>
          </p:cNvSpPr>
          <p:nvPr/>
        </p:nvSpPr>
        <p:spPr bwMode="auto">
          <a:xfrm>
            <a:off x="1346200" y="4229100"/>
            <a:ext cx="718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檢索結果新增排序</a:t>
            </a:r>
            <a:r>
              <a:rPr lang="zh-TW" altLang="en-US" sz="1400" b="1">
                <a:latin typeface="微軟正黑體" panose="020B0604030504040204" pitchFamily="34" charset="-120"/>
                <a:ea typeface="微軟正黑體" panose="020B0604030504040204" pitchFamily="34" charset="-120"/>
              </a:rPr>
              <a:t>：</a:t>
            </a:r>
            <a:r>
              <a:rPr lang="zh-TW" altLang="en-US" sz="1400">
                <a:latin typeface="微軟正黑體" panose="020B0604030504040204" pitchFamily="34" charset="-120"/>
                <a:ea typeface="微軟正黑體" panose="020B0604030504040204" pitchFamily="34" charset="-120"/>
              </a:rPr>
              <a:t>可依「相關性」或文章新舊來排序檢索結果</a:t>
            </a:r>
          </a:p>
        </p:txBody>
      </p:sp>
      <p:sp>
        <p:nvSpPr>
          <p:cNvPr id="24589" name="标题 2"/>
          <p:cNvSpPr txBox="1">
            <a:spLocks/>
          </p:cNvSpPr>
          <p:nvPr/>
        </p:nvSpPr>
        <p:spPr bwMode="auto">
          <a:xfrm>
            <a:off x="450850" y="274638"/>
            <a:ext cx="80819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新版特色 </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「哈佛商業評論 全球繁體中文版資料庫」新平台特色</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sp>
        <p:nvSpPr>
          <p:cNvPr id="54" name="矩形 53"/>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890A531-3E16-4555-A31D-E47ECDB6D5E7"/>
  <p:tag name="ISPRING_SCORM_RATE_SLIDES" val="1"/>
  <p:tag name="ISPRINGONLINEFOLDERID" val="0"/>
  <p:tag name="ISPRINGONLINEFOLDERPATH" val="Content List"/>
  <p:tag name="ISPRINGCLOUDFOLDERID" val="0"/>
  <p:tag name="ISPRINGCLOUDFOLDERPATH" val="Repository"/>
  <p:tag name="ISPRING_PLAYERS_CUSTOMIZATION" val="UEsDBBQAAgAIAMto1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LaNZ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y2jW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DLaNZ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DLaNZ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Mto1k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Mto1k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LaNZIYv5fY8oIAADwPQAAKQAAAHVuaXZlcnNhbC9za2luX2N1c3RvbWl6YXRpb25fc2V0dGluZ3MueG1s7Rtrb6PK9fv9FSNXV7qVqviBX6m8rjCME7QO9jUk2W1VWdhMYhRgfGHsXV/5Q39Nf1h/Sc8MEINjO5CklbYlbFbLmfOa85zhaHvhk+Mr65BRz/ndYg71DcKY4z+G/Z8Q6i2oS4NJQELCwuoecu/4Nv2m+Q+UwwAaMsu3rcBW+GrYr6Gh+EHdjtxVu/DWHDQbqNPEDdxFKm4psHYpqZeSAmtqo670qgcsIr4BWRCfHefaq2ZWXxJofkgCpvk2+d6XstjppewOrgLLdgAv7Leb/NklUndqkz+oWW91WnjXkCVJaiOlpdbV2q7TuezIdYRrzVZN2g26DakhoXqrVb9s7+qdRkuCt+FlG7g08WUbNTvNZkPdNXADqJEsD9SGsutIl/W6DNJw91LZDYeDTq2G6vW61FR3rbY0HNQQYEvAQ5a63ICSKg2k9k4eyPWuhIbKcDBs7rCK20oLdRu4XavtmoOBVKvtjbvfXdpce2ju7STmfIXhURccXeWxVT0SXL3FOggA2STeyrUYQb7lkU+VBfU84lfimBTxm2AkqmShERDAnL4vQtpnIuDRLwu62v6xVxUrCZpQJZ0LaThy7E+V+Zox6l8sqM+A1YVPA89yK/0/ROESbyYPJd2QoAjdg7Uge3Ed8ZOXLJYFIQzPOSIw8MrytyP6SC/m1uLpMaBr386l5nK7IoHr+E+AXbvsKPisINcJmcaIl9EPd/mTn2wF/gwJV6+N+ZOL0rXmxE0k1sRPAbq9yNctckC6cUKHCVK5zp9zpCvrkWQd0JX5c57GBylZr3X48zoRI98ZoEs84xtn0V1rS4KskKhCnqWiq/WqaDytAvrIjZ2le93Rz3QuhYLjP3INa/zJRcQ3yAXm8lJsNrF/9QAxfj2sJT0PpIBz08UlBgmWk8FMGd9MZP3rbDS+Gs8G2lWlr0RZiXha/tJod7/XW22oXDFdTk7GjTwaZXkhwaxVy8dLN6fj0QwY4tFMx1/MSp//XZh0fGuONB1X+vE/CjOYTPFdpc//zkN6O51i3ZwZI03FM82Y6WNT2GWETaxW+l/pGi2tDUGMoo1DviG2JAjKsxMQFLqOLRZ4yXb8NckhTx3fyJo+m2LDnGqKqY31St+gQbD9k+BsrdkSgmdphch2QmvuEluIhRAR66t0h4I/bOkAJvUsx7/II30q32v61cwcj0fGDOtqAqn0sW8jNbC4pOKMprKBp8AjsKB1v418JqJPcECy6xZmcq1dXY/g1+SKXDuPSxd+2Ru0mWBwyYT4OQghcPAUos4w7sdTldsQBCILraww/EYDOxM0adfl4K3pyhhCUzFT/E3OJuENjnf8BYQOWbAc/G6wYchXeDYYf4EYh9wcFyQaf4aU/FyQ6Cs2IIewkYNMl++0K5lnBE/DJEGSHFxYPN7dLbIWC6Dj1tw4dB0ChFsY0kRkY3hRWJKBf70FR2ry6ES2R4zB2OLt0dkQUCWwoc3lkAVlSMEqj65fb7W/zoayNsLqDMJNHd/PTFEluVDP2iKfMmTZG8tfEDQnC2sNmbCFNduxxRr3vFDht7XzO7JYXH9+jkuXruIvP79BpUzBO6IZnJdBGBxTVuw16dxs8Q7eqAiP9ZNa5DHAm1UwFKzLU238MS4KHW/tRlX6Ixz1rFxRZ72qx/vtld9t/wFljKgEDzSoaAOHFiLC0Il5y4Hm6RYi1PQhiIsvi1Dw+aW0EAN9HPPQKXoHmzuwXEaRO7BoMRb3eGBoJhy27smc3z5yEItcjbx23N/8jugSuJM/p+qcPFA4L7nE2kQHGehdwv15vJw6KmVai6mZI1BcB56PUVABV9fx+B0qH9vbG5yYIuoGmf3c07Vri+x2nSfREcDOa4+8PIc9BNQTUNcKk7iOmtJf3qlItMVpJHdS7ADxnKC5fZXKz3d5zMDyVLmeKbKuYH6j4Pns5qeD7OA2GZnGbCQPOAdIE89iiyV04Qd+z8vPK7oRqHgoA7948waxgsXyX//4Z342B/pEUBRD/1yUDyQ/r5r4md/fdMpI+PccfEx5kCUVLzkJ4wtVQpr/fmVqEKAfcmWxorbkUY9/4solGlIgdqNsmrJyfQNZYoikoOsAzoIFmdzI089Q+MRZv9K/sYInKJwmpW5RRsLyPDZZYR32V9w1cx2fFCR/dyfimze1yUxWVXH3hxx1ncVT1H5tuMDEn/mQSx+L8FOuZR2q8wFLYjusOE/R3JKqBSUhet8XhM3RXvcM2H9QcS2o4SzzfcZnAXUn/MvWy0+5gMA/xEEY91nAr/TJWxojXNJvse/6D5YbAloadIg6AR0m/LAYs8zCDrGnPHfsNN8Ycoh4R13oC0q0nRTrLPyQSlEG4stvWsAz7IXmcM2Kl1Kq74GH+Dr5zl7gp4CH+AbvKWO4173U6XApTZp8jhtYQRqex3eAQ3xRpWKc5C2LwzUY8c+yYWojMSCL6VGb9EVvNB2PxOnMYWmFqyc07vnPx5cbTjPfim2HfOyQWdiHb/V8/PaYw1xyOrjFPiAF06YW78cyIMY5lgLR+ODQGBEUse2KfKrARcRaLHmlDyso5vGpws0ZTWhO0a2SesbLWYpSaHOe1BP1XJTzQiJ9XsWLiaJRsp8n6lVf2KlXPeehXsz2tAP9tTcnAYYYcKDKxR7KAtPoy+RT2J04kR7QnVhNM2BL4O3DHSnJhBQgE1jiWJVkS/SSXoezJXNcsiFJqUoBUsY5v/9eCNlxPrhlNiIPLB3eMaRwFsS1bh+L2RqYgp+kEjeytJCDlYJJx6x5KHZ/pFolzWev45F2lJRpHu7pCk3ZgderR0QB7inr96rpNgs16siU9ezoNZrcltPWctpaTlvLaesPM239qRy3luPWctxajlvLcWs5bi3HreW4tRy3luPWctxajlvLcWs5bi3HreW4tRy3/iDj1j3q/8+0dU9UDlv/N4etOeaYHz5tzUH4w45bo/AsPG2NyMpha6Fh67Gp6cdPW093nY8dtqa0+i9MWw9hQAr8Tv6n7n8DUEsDBBQAAgAIAMxo1kgugG8OhCsAAGRrAAAXAAAAdW5pdmVyc2FsL3VuaXZlcnNhbC5wbmftfQk0lO3/dwpJCnnIFEaJnpIwKmSPqCx5kn03RAlNU9YZE8qSyShPRhEtjyTrlPWxjMIM0Uxa7FlmkixjGjJjmeWdaVXx+7/nvO857++8R+fEcc99X9f3+n6++3Xd30mwtjJbJ7xJeMWKFesOHzI5tmIFP2jFipVXhAS5V14Omf/L/cUHPWZ2YEUhQWaE+we/r5Gl0YoVGNRapqcA9+81Zw45QlesWF/P+8+HD3rgvWLFqdnDJkbHQ90obwPyYB2OBh+rldwvqBp+SBHe1LD9mu9W2tXYh6HpL6X+7tz6x71G4S2SpX4KDpfbhPr+8bqz6bJi9x7R7m4naExZgmV+a//YR3eIb8gJust8/hjzRMGU9plDkb7tfRrzN4naHY79pScIxnGN+PSg2rCZUXts+MwkGgubmr2kCnuSs0mtbsUqkYU/6m5t8qs08f7jqu0uA7lTnJkOBKtDB259YMMW8Z9v5P5w8ZIHJdIhEt7V9G7/AyIjm36/oyCqaTeJfKe8L3zsFPCdYi5S/aWOoLTHBb4FPybioprU5C53pIc+peIlJsLouho/j4I8LQ9CxrnBaAeNYguMf51D7cy04Nb6UL9323Bg9DbQrx9iRYRA2wLtsypm75zDRv4ZVqvX/9PnhAvyxslbmn4mSdrDQ3pVtIhD3JOd168/+2VMIRA/IFrk11XEqss3XTgvnX/Nvln5Zz78NsHt13Xo2k/Z9f5FNcEz9HIs/OOdlTtvr6Q9lo9UaiDG6j35W974VbeAr+g+/CErwNcHo+Z9B7LYI1nrg2qmU2+kCz+4IAw7KkDyNWYim+iCRrHyCleUEltn5hlrE4d7oYSv0z+vQzDxiLTa3AvCD+qahRuI8aeJYt5CoJd+j5qQjESR72xArEvDfr7JTuCR3gEuvWLeC9ZgfcLDfyU5WNKaT1LM2++Aj+WfiS0z81WTpEpG71ewDDU8Lt/nLcNZsokuogPiB0aLLmDPM5HTlh69hbwbokUsH+Sv8YEAghRjv/Ok7g9LgeOGAmU7kymSwd5C+vzABTz8G9B5s67ClXcDP+CmtaPEMxKoT1jkh9AG5Pj1z+A016tWf3z63JfJmSQ798+1P+9wDx/JfuyO6unRTmJpEl5N+MKBLRLl4J6Odo7+9DSUAZ9gBzrr4PPq/uQSLbwI0eO3DsFHbbL26zI/1scxqof1qHOwyebt/do+/PyQ+fk+Rm3I2+dzY5D5Od0WBH4mJyty7oQFk/HaTOf+2z42a/wxsXYs2YacpBcLZZSXByfZRLXtlG96cfHZTWspNM3O48dcdIsHWxviDyP4AeptQVkqnX5PnmQbmSKDhkPfXTULJLAaJI5WT5V2SkLS5RXk7MdHHVbLjCFUi7JZCJcYUckK6hIL8N7uJ76zpI40O5yF6BikUYW2bEXGo8xjkEOHuyeQ5y+c4Q336mxOU64soMtJumglI3sBQAI/AJLXEfevUndywOjXUh74USMgzebmD2OQ9LTuedcMYVBSjb1pmT4urw65JCGuAb4Nc3DV7rBUnZ2FPmamPTteykHf64EeTau7CZzI56qJxE7/A44uOOcoz+/K0mT1r6kIiLQJiGDS0tE1JdYKbARLDhDs7b1XGuG+hLQ0WTU4iRVHrnqudbT6zokIDpKeY180mK1I6+yOiChB35BZC3pUquYmMGG+hDxlJnROqibuQqGwex6t393dokXS0+g22xwyfjTdrrrLt6q/LL0hHT4R1i4LzVJeQmI1tBOt71KqQz+1mYmK6zcgerK8XWOlVNL8+PCT/Xh2yYhdctuB+CFEed+8V9gVCkSu5ypkojdi9J20ZNoSGHhQTZTd9j8SUXSyFnd3R+SHHDBJO7OrIZ5MIv6DC0N7HoKxunyzambnMER6jm1PAIXdwUkqwrMyN4VwRx57pyWZdmdll5unWeyA8ccnPyyU4Y0ogJJjoZHA8dtli898O3iOPM7VXY3j8j3K401iMCH9BfbvTw21+m0te7km6bWdYfKdNdf33tm1m1xQ94Mfr60QGVz99YgV9o64JAuIFn2yeoGR9BE8keZdKShpHdUtLATac+eR0t+NPtWS0t8FKKp7BPU474Jwq3XU6aJiBeOPW2YW2tPWOpGUXR23V+60duYzilU63n7xUQWyfGX9D/ulw4JwrVcUYAmBSfO8NrSJa11OKS+unKdyDAhc26VmLPCo5mmSyJO4gZgftj8KtErD4pFLjPADw4DF5cmQ8gnfZWsocOKBYZl959UtM2Kwn41r7OFUf65tfVCwuBI8uMXWquLaZpEldKtVrfnsOi46pT+sc6iy2o8Vlr4C+trz/T8DPyOdXc2i98R1uCNYH7v9i2TZlH72c27woXYjaqYviUqbcTNgXF0UGC3NsFkGgsOo3xxUDQkdKyg/hY64xRWkgajj8rXl5Ajd2g4BwCZLx3vNSp44Z58fLNPyHeh9pxjsOcNlaxp2pXP/WJe+l1mstcmfTxcunc8Ix0w5bv+A67W4rAP5WCqlRwOCpi/9ULmWC/Jg/8vDwbxRokW4fnYh8p7cYOB91j//HpDsfMiF7tWm+ycDsqcCy6O/i15rkGEyZm8jtEq41Z0rm9xQYAHr69QE+QFTR4+53hE+bcvl3cl1r0ryi1uxT0nadJmvfrUulUtj+x9Eys4zbyVnCCG10NDBSxvXIya3IyYJw776UzfqE1VrQ2mrNnrzApMF3BMBD+yORhbBKf5x9DBa60MPD93YtE+z1lGOOz9mcWaz4lAIJjluexZs8sMwkD0IdDuXy4XfP+1+6XVC1Vvh9d/IVMNGPZRXWBmDZfVga264NJooKx2n9TtoR4oB1QcT8Rs403d4olGLJ83vdEFMQLMi7A9tJIDtTXvpvVBigFvhr/EPN7ayNTLll1K/6hTZ4K2sZIfRIBUauEXODqXLN8YJtx6LorPO7XzgICjr3A/9QpLPJR+2pBQRM5z2dZQykeMCAFo4q/Mqhh1fpOpeBZTIT0tuHJ7by8I87A1M5OzeDoY4I4Pw5T3d8wL5xI2cpPnIoev2fdrD7e8CU9cUjaU9XnnUgPXJUitkYuiYJ/OaK2AReLmTYBQUlKxp/TYSBUL7vUDtTy9LA42M5+MDpmiA8nIMpUwrKN8Eb7J75WWhfV4vpbj2tvzNaGeCOFBdifBmoqhGnZRh42J/HrhTrF91MHSMfA3yH5hMqIKhkOdvi/PVz+kpe8EitI+Mlzlg9ygeiC9L3Pr08kxIBDFRyHxrg9+Tg72IjHsU4YSeVB2T7iPT7dtecAWkQLJi2+14fGSz1iKStjMGqRUSkWt2cT1G4S6lwmEiyU8H1F61LVVVxxGLNZXBwnYcYXJysS9e9H2AVvYoEEJG3M9VtCfk489jlbnXpnrNzZ08Qsd93FpG14D2FHjeTJVMnbV30MVngr+yrBNkLe5tcujMeFFMCRpeYkuib0gGU2PEy0vR1xu882uOZ19SwDyrzqhrnLFJKdXSj/57CJ/L+FjRbwO2NzgmAAqiV4rQklzvLSIwkkamEUHI6UqFND+EpycLlCyk6LTi7K5Qv6B2wPBp6iXMeiUvi/l4ecWnl4P7pt2D4/EVMMCzQxIOKFsBJ4HuQuSJGrhedKIQ9WkYDFcB1dHkGup2NUt/5VshVZIy3yeK/DyRBIFuf3BrqJ/Ozu4Il4Z595Jm23mNqyqn4zHi50ps380EWeCcrDEie7vJ7rUAv7Xq3bNe18pFtLtnUyWqQvPHNK2Q0N2oRBpFNSvtSF7d3uPyFjjGsbW7CCyGSxovshYCLbCf0jjDg8niKXlSJ3bZX0TryLdLFPt4iKF2JAXhTW+LDZrCcHiMwZvuA7HBFhYTXMfPwTJt8mha7Tp7SBljRQf9MLBWSJI5+0jDXoszerHztlFnuvvASuzNqQoZiYZnAIEZwhpf1toi3MJU3pUJJqp/FYvTgAdCoImOP16+eVg3bScfDFSpRw5Z5Qzdk/rdlBgmQ2pSrFEWAuHHb18C5BxAVogaxd7fa/Gq+8jw20CBuG+rSeu/IH8Pf7xN+7jHuPBvmRIvSZKOWDnalmeI4nn6xYVIvumD+rpz6yWlqxa3uLjMC+Gfdr64t3IJTeIzMkWdvA19UNcpKbbYStTp/K/v2UfJ8Uy+U/0eFeVdU0XFoUl6+K/3FfsM9G77UNrhplNNw23We3+YwM3PzmRLxn/xVJhpqDd83rhrFbIjf2ESOHBs1bCSahCWRR9M72e+32LnD3/Itwq66fNjG707r3vaCy4IeoylK14e9BI15zqzyzvPnFTrxnVdvcO3vm3F4+Ir5UcavqfQcVHKN5XD/uT6X3unqHGi/6+qzfXfyrc0wxx4Nxz/Ef5gk2zFiDHDUV/Jk/vn52H+XCSMcBmpbq4/xidZcXdBFPYG+IP5C0ZYPAy7TkjX3cWNs5QfLh7IVNytvBZ39zMzF49kFiVhYSD4X0BCQeXLz8WUKQPOVH0Qhx4EjJy2R0x/hBowoPpvLkQ9WdfAOAs7imcEw1BB8MXjXYKlh1vY0PV6MEovmJch8CQlZdNXAduyaAxKsHTLDB/dkdJxeHvR0x2DvS8NYUVrQRclnwovVDC1M4GTXpqxzYV15EjpeOp5npKavHq0ErwgnuNGRo3b6JEWXnrEzGE1+d8M0tML8vXb7JKfcBlYv+mupyMcM/cjaBITpPMDqHBqhKj+cGHUGTL70mZu3KZx8Scl8/QISqaN5hXJwQiOMb6ZYbj06r56zTBJrr4Z71HJU7Pz/DEfPwAaK16+5gY/gBGkGYtOFVK/KP2Lwm5pcoiT45oC3NzwgX2fIv+MuEA7dn5hAabi9ZciS0XWk8Y5uHV1iclKA4uViJMxGgTV7wWjugxB/i8+vt7c/KL0gV8N0xdb8TXesPUh2EoS84avf70B9O1Z419rI2pIvu+XeeakwOJYUP512e8uxWrVgud+sfwXvl/+bAptr2vb2+oWZdp/S36lv9G0aOT49fLnsBF0uAZjF/xdRrXXLXjuV1/6/fKLktiTTna2711sadXhbl8rTfKfGf594oUmq34BPTzb/2zbNM6p67tuvd/zg4mLmO1v9PCiZEfbG1DbxqnRMJ+vNyxg4iIW+9tlnhtTTnm92d/nh8N5dWHBc9HLoC6D+n8EqilRnpybk7m/wdcCWa7PTZM4s8Vs2ETlcGBSYlGQLLaWpQCcPTSaVlEkCv9g7EtVhepRaLr0TjA1IySMqcomqcqRNHAU7aAyuS7acKSUN4Jt8Lde3Yz2ZuTwm6lnP7J+Tx4HPkh6wyZTsqoHP+Ug5nI2Cgir73saN+S7VurRHZOev5JvVJs5vJwYfs1qLHUJ16PUovG76hOHWNzR33fTkZKLxBQ81oTzAzgzKE7ozDP72rPxHLf9NNGIHKVeiow4f8PEpf65gv5/18h2B8ZJ8Tdge9bH2Ww5gkyANqhDMoOzxjzuwPUmNCaUD1w/PyDm7v/EvIo6tLcBE4Bu3v8P12HZr89ijfsGBfvkE6tkqrZf/ABB8rC/e9J22xzhZHb8dy1o4QHYptDkp7MDpLMuidLkN2i4VtsrGshnCDM1FNtSx0voJfgbzI1JHLI/hEOBjR2GX1yt4pFQ7DM7eb1M4t5b917EWhlShY/WBh0rEps0U8HRsq+aGGo5Qqo47yGOUsfhtUn6qecv46UYXbVSHMSubSPidhk6cb8ph9BnXFHy5M6WnWVKfZ5BLDmAirSDIIDGCfACGhlaMHsqe3ZfgaqqJHy8c6v8khwFrtVuZHpxTQtjJt7wLmV9wgVPuHNvbS3B5xCGyQFz78NLACk1GiSXsfmuh+CiHgGuEItZtpxqdshTzFQlbvwKyfHPcMh5J0NObagVAaUGMQFRphdXi1s1dKCfPM1FP2xoOeyl2TCZLZsTjfTpFAOnGjVgqNfBQUdurgFtPaRNh4y0QMMvSasI7Z+ekp9/jE+HCx+8uPWnCglvBlNhUKoEQ4hv620/T1wlozee7NVhPP4h3pB8PFl8S/MkfE+7EU7xidG+ps6pjU67w2S61IO9/fb4XFFKvwgIGloQGWTwNOQeqMkv6HTY6WPw3aFapQoK0bFCqt2zJB8lcasSWYExrP5Lt3/bniaEJhwef68l6V2CLixBh5cwCuNpFPi+7haXVGo5prpWCJRUk+vLL4XvU1CQOxoBg0zMOMTu6DL0oob+ZvjEeDqLzDQyHU9yqO1ViI6x0VlPoJj4lTfSKM+1wdFyEiwhsW4zpP+TA/zrWhDla+C6mXTxO0bcUfvofYAW/AZ3FEp6c5TJZiBDgtGmn4ryB8iZCLUdSPTR2zoQX4SntBThwX4dJTBYxKqEGjwvf91yM/UNIE/jBzO/KD+Yuq0bgspk2pSE2G5enFBuIBIjKj6xM18rxIBnhOLv+wjgFpT7vtmumTzFAyJb/pOt/Tku+9820cuPLT+2/Nj/P491bvauZtRQ9WYyHgsaMOsNYPEJBcR52xiowdpHdxi8SgP64cI98bpsXjYoFzGunuIoES44ERXFKzAcGog7PKAacAY36xP/I5Cqq2xusTmq57MhQlQJE+zWW3RrIz6Tyrv/15DMk5sXcj28mzY3qrim/CGtxxCGwjP+/eLff4/toh4/RnNqaMrus88GuSFR/C1A8Ak1tTtfKvoFqFbi39JjeqCLWw+I/0/bwKX/l7aBL+y4ydsWP227+DZF8d4oSBXvhkXTej6bPbzt7c6HS2zR+K+EjtOxzBas7kxGlWCEi9aJviXqA3o2RULqbvBp26yU9oEbvpld9U/VJeyXoMl3QrEpTadB3Ht8tjBtXnrR3ati3zlFruiMQ8hpkCV3G0s3cAGlV0BaK5bYBIq4b8fzXHKaSYDyJfaB9GyUuR4PjNqMRy6xkVbse2qZlGVSlkn57yCl+7lmLe1K/WOifkTo3EhOkD7vwIulE9GAwxyk4YEG1VQ4tWqWd2JFE5UrJ4bSmdJKJZMrbDpkOzQnzRY3dMR3R3gFt6ow3rmTaORGt9BBpaYKbxL7wz1U30VBiAUMxzErpskbkCAuk509YJcklNjn4zZtcZxMRvWwkVt7AdV50Y3g8RuDPKdjrql+A0FK2N538KQ/SU5Hy8uCGTKLERHf+offFnx4jrFMyGgZfXqoUsHlJL6EE8Soqs6CGpnqxpaR/xGQaqGJv9tFfayXJF2Vj5/EFBUhiAyyq0zKEpxcw+MkoTJhDUuxapOXmSkyEZ2Wb+A1CazSJdGFRFOr9nYHiGc2BIgaMD8+t4oXWk/i9HSQZ47CR200c5Lkt0yo4vCFqIoCeAOcmyEDIUwMXi7KuLddzpyJWLute2YmSDd2Jh5CYZNqnZLFPQ8xERFIiEUEMqJ2I3V0KXO+dRtXAjLOSkhMp1W4T8oBxPVL1iAsJsgVUvwm0o9ENqfqaJHSKmrgJmIbGBsH6ybHVDr9jHCTPkAVBweqkrbkU5POYliXuUzH0xSwEY5LEUpBjnyW8WxuPwNm0NeovoRspshzZZOclr5vB3Zbg1YwbDw+/sKdGqIpkzP3uObvewJyY+jsfGzfysRpc9dubI/5we4wq5qSbQcSheS7k65Ipe3Cl8sC8IQ2Lk9kqgr1+uNCwpCL1tg7NQA8trcHenn1uwVCEnKlEeNX9Hpa1Nv56ivrtkbHlKV4zYKuCwFJ6qWygBZoiceWYKddnCPNikF0AJgEKdPUdKU2xb9VgMxj5p1rme+u7XdtSVu83p+ZcI2bbmHOvXLjJoSGETEtZRpbAxOtvVhtB2KnzU2cpB9FJhzh/4NSRgeh6KY3KNxc2D2IGgHZ3eTHeEV4w5YZn6PhKlMHTZD+HRHj2Yo0B+cHGzoqRKxIncEI8bv5xii9/pQ3+CVcvQSPpeARJaVP6jfcEbg0IWGrGppvT+ULt1PiEsyhlmNOoW19BuAwZ/61lIqhpMtDHWQYBa7ejvKcpdKvpWm5Z/iH1QbfgmQKyXTDcTRaaahFAIxZroeTSm6YOa+14QlhTjeiVpQ6udTqm5N5q8dfAeOWODvykzFZ4pDbDac1XLWM6NU60btkTPPDri2x8ZKZe51LCoRgOZ+oOKaeU1uLvw2eWOJEiQfx3KHPRsaRLZlsw+ln84/IQZPCipckUI5HoL9mzgEuBwUAEbU9heSllOsmT7l2vdWdfZcSJ7Sj2wop5ZAxFy4zn8vV6RMwmD57hrxaVadr6lZoCH7xzRm6xSVeOQKqA7KiPPVzR4xkowOjUVJuDVhg5Myg3h+yULOlzPJ7I55ZDohG8k4CfmxSQMmQsBQo4PS4+khat/BS0yF40/UIAmjXrvkki3M4V4JgYFEzfK/RUsfTtHmoQ9LlyV2+WXq6tAYJagaJZ4ItH2xp6px6G6q55MpieFNxjcbcc31wK0aT78oAqc0MWBOWQhRSI1X4FGPw/4CXOgX1ldDS9NB6QugUQWhHKiLq3WuutZxpURT3bli/DtjhupRwjKT8d8npMinLpCyTskzK/zYpeUIgGME5BsuZx/b/h4Rejdbbkp17QfjcEscPPuwhQjZJWkclLBH7p4VODL08biiw33bxs5Tnbg5rXRF+UNewxFosdBlnT+68vfLWEsfM9z+HZpgKHPcgLeGMlDIjKvdw6bNawsPdeq9tdW/lTjXIEidhJYg1LjeFHxjmLMFIqymZnL/4JNMqlkigEobddlsKHL9ts8RJ2pywpFcPLghbuCwhEA1QVfT9lTtf5C5xlPWVLv4kl71KhUuUeUiVaHMbPskPxxfP3l6czCTv4bJ3Gf5l+JfhX4Z/Gf5l+JfhX4Z/Gf5l+JfhX4Z/Gf5l+JfhX4Z/Gf5l+JfhX4Z/Gf5l+JfhX4Z/Gf5l+JfhX4Z/Gf5l+JfhX4Z/Gf5l+P8L4K9lUYKO6rI+j1FeYMhE8qTgJL/jHpyz44KWKV/7lYZg59/2EM7LFHEFwvNL69GKT8OHN/tygf3cfTQU++H74IyeOl5fstCp55rbM2Irt3G5UCMZn7WG9tjzKIL3Hlzwk66Y5+qM+Y3SROxw1sJWquHSv/UL+N40gG9MzSFiWwhhC9+Jn9qv4vb91sfkezuGVe2exUcs8VaWeohMg4UffvA0/LVHwPdGAYL59R6Uq73acfxpPw/Y8z80jN0rq7N3mhnGXvjh7bjfer/96PhQvD6m1OzssMwGj58HPL3q144L39ou6H5y50y7r8469Wv33hWrFHi8O8vvuBTvzA4J6pmu2ffTY9b+/5kN10+13785mlf702fR/3lF5y96vwD/7fFzJ99Swd9efvz+4mTdfhG73BMBD3NrR1t+W9CiwuBhn0ybGysC6rNGjgL159pQcvofo0Rl5CLGMXnzSLwkSlXOV7dP/Jgi6q+55oXPMt7Unc0MuwJtNQfatBqTp1DsD6hj0LYKttZ9WcQIy5VcMVoZur9pZq4DGzlzyX3mUt7a3QS9MFooGdLfARQqdNbwXoiH/76Pky2q7pStswHR0WmJuNKAN/o45D5i7T+7MU8Gro31PyTO0c8l0xKOwrweiN2T1JQLKdNCIznvthuExRPNcexxInt8sMWdPclAstKxs+n1QUxcUC8skkkGYj+4oHuz1Huej17a6BaaQ8+abfXts50fmtpAtnqjkfmYzoRPpffDOirGp8KfHULNd4bvAjIHVosOF06VZYZT33VXjT0jd7JrKyhQSujeE9/f3XQ4V9t+i422aC/HMQlUJuG9jCru9C3f1z3kSkoNRl7WG3lzQyOZANNwBe1TQvcz4P0hGgk13kwFlO6kHnkrf0IR/h9tfcTA6siB91h0BjGtRzP+AZxf+q+pLGZzVvUs54E//wZKZXxP5Ie4yA/eQpL4xjStfbjSYUUXE60XK6/OcAqGx9Ou0jsDocBhOXMXfxdjh8JH9jUpYy9d7eXwFKxvmUiV65Xv3UvkpW5khpISTm6nqcA6HzY/2NKYjdLJJGcGzSavB+2G3+7QClx79D09babxn73siMPJ4jrqSZbeYIFI7bDTee9v4L3Ga0+0rbxsh+28IjZ4kFllyewJEHdqhEpykj7m6vmqCJ0kPzXuuSPxpO5sHI7XcBK4zrgbk4Mcr0FVxJat+tALTvAPzMyLRlZ1Np9vLlRGgfsZl7PUR3FfRcpWkKS3rggy0TmvHvCmiMGVoVlSZd/D+uzytaDgWo2AnmjEyY9iEoPT5huT9A4He/e6pvipdjjoi6oPohBFq+6nDZS/3SB+qLR469OEIdpzY36hsbeSAcPPc4MINqb0PrNed6234btUxjvDYWi2tfa+id3BZ10fcbGtqKIW9YRC8ocTvnaJ9pTv0xnctL1XEnWy5Vwj3K1HWxWOTS5waqREI28ZmSpPZBuZ5ocW9Rt4svgb31UWzLlPvgNAq4Af8ZlVUt7526db5MkOHzH0M6eZdtZnnh2KsIigkl/iH03PBJIphZHxgXqmKHJwv4bz9PmqOdD395FJPoIaWFXcHINQ8G/vG2qu6FwkSVHJubTiXbARTlYAgO+bv61nJH6mgXIAWcV6gggwwu1QiEa2cKqn2kVrquae1AxDZKxgTDaVw564frkAP0ivYt241zf6/MsMHEDa7HMVFItQOd3bzx2/44wBbfuJ8lHM+Sp58vpoZOjh5lxGW7yYQp8/+ZpmdG846G2mfxJtMtkntASGQs7MTRa17epXADsOh+54ManaVsJoii8qZfT4kYk1ZjhthfIalDmwJabvKq0KO18VpwobXBuHdgsfKQ6ZrJ3WO2NvUMHQTQJr4/r2u8zdP+aMekWpzNoxmu32tUnbiYHZ4az+GmuoPZY4XZulsrmGSu0mMmaJCLadJ27VWlA7tkR1LXyirEd3i3MovTey2dycwHJsSVMzS25jnzrMZHRm+b2d6pSBsleffK399BI9cnsLmm4SL04057dUOX3qCW7yuT4a3xCW6nmQX6wF3M69MNsFerkS3Qrf1T8+dQ0/eTsayXMLBjCKv3tERzkri9WVRTkV6PyewWRqTTuQ+LL292fiMezK8nLBFnzJtFZvZJeq8+g/Vl/W8EnDmmX/js6sDdmIPw34NxF/xpIBGXGX1bXVNMKphHg3mJyvPIvIf5HjBnrhdmxDuapBOaF82nKA3oJ4YVpAzt5M64pOtMMKiXYHYF7dhcNnT2SpvPMjpxJd18qSyoS0CKyDyQVouUZwS59ZxGNiaC9aNxXq+SzA8tbcHYBBnVsEpTTk/UcaBx/srTvVqqFJ9op7Wqk53huecQPYBzGgOVgJSL0xwvFar8Unb59Ke1zU2PsQ3aPKcbxrd6rxi5T4CAZO5diB7/iyAFXhPVRD2vz4JH1GdlITMaWJHQ55CB5OKGqk3qTI4INxuEovF6bmvE53Kmp81gumm1qBG8JQ1HHnGzrI+61cg3rlphN70OeRRfgw8hhNh5ZLZrTf1evrqXaPlSenGuGkDpW701dZ3npf+CoX2KryZ7z1QO/6i6HNzZNkaNZ8b9thduo9880mey4IbejGh+MdmFU7m+L9/YE06cAptF3Z6CC9EkvVxWa6f3EiGmLUK2dGqGA87lb4Ucy+G6j+QSt4AzWFkpGDa6DeV7/Pkqtg6+VTtgZuMXrvVJaZ2FrZ3oERsSOFjM74uTuza+Hj10UxZ6SALf06Cq/jUXaolINvZ2TZ1/y75yM/9ywpcEsvmV43Erxuj4jM/BapkTPz8c3zlcBzOZGhhfUolaCICbCsQwnCnh+gMuverrTpfZ8aOE8ukMH65jxDfAYS3ZmkggPIsuTXSh0BHXVnn76NRg5R48X3l8jWqVxwkIOOM+rLikt6KWJ4nBkzMLiZX6/KJpio3UNtgsApMzZGuMqpcjDpXzKDIPUuf1W6Xf8QtHgYUoRas9kxjteAZZOl1A3apncY4JkA9EHmgJ7mX0EJH8+iDzCL9VIvBjlWWSZj1quFrwaMURKvJplJVD43t+CyMrg//Vsje3vBcOb1a2A+kx5Fceyw7FoQaQzBa89X6CrsbGTak10sorKVy56aIFyt7bBeVN1ZTNElzYhoZAXVDl8WQ+4MHHkor3D69BtfeBU3vLlqmnLwRLVgWKC/x55UqEEFWrW088iT8nxXaDJkHHNQoub5vPfpN/WUWs2vrmqgUGT8xoMi1EnsWtzF/frOhuJrDVrkFZTIFLhsO7ibkATWiUSnMMoS77F2tyvN2er4MF7nCIBonXcFKSw90pizqooj9aHfoKVMVe8gBuZia2Taa9Z+R55skUxT5Uyqfu7XK9gwqVErVe6TGFBtCnFfl7EWVMbebxYxdSd1N6NvTZtcTy66KKM74a9prbKbDu/33mC8SR+jP0794iHGNIqndQiK5Vlz8IKav3zS/VT7LfSVZjASobM6xzO218qlzA4Nny0/uNaQhKX4KDqrxumHrHNWUq1kg59Y6bKD30Ju5QR75xedr0mrgHGtLjpJCMTmbB5S2bI76++9L/SOjmLAZR9LehT+EcpH6c99GDQGzr0YrAeyP1bp93PYDGAkE49gnkAakuciD7nN6W4OCSG+DQj2LgE7a+QKi5kKge6GyUXkNue6bkb234KU2vl/7X+4eaZutX7xWI1i+1RDJ/wFlwZOeNNctmLAMWxmSVBNybYJ6KxSGpfkMez41Rs5gbNNGf6VYh0H4soSK2v2eNcogMeYLWi4Gbwdsc6nhuwzBrvRU4+zg1eXeJOztxXVzo0O5kSO5qwXt+N/bZMFnO/EB+IaOrWUnEPJe6vmvQc6RR/Rjemv20un1QN0+is1HbofjlQCHzgb4R55lqgk5BBC0vGQ0YyWkEG3WAClZk+gRF+gnlv5fFjjV/0p3/uxF0o8vwZEqGl7h2E0+WGNCzmnmhWDHCp7uyAj1PyQ2flBULLjxAMt+strUOzqcs2bqJu7VmVMezm+SUIWX50eylbM81AIdme2EpmtXWJgQOA3AmM+E0gYcn/fGR7WPLnOAJVdT2E6763ZA3CrRfrUrPJmHUvR43uajQLrBTo+FtIg9VNcs7k+rSC88i1xx7eE6OTAPSDrQ8FTZMGtP3K4fsm5+FTVH1Y1Jd6ygSW3pNUjx+BvyyKxPQ/J7bScYC1V4NRkyPvpJOS0ubmTn3gRyC9Ird8t8lVhRM0FB3HviwkF3TJVrskYIZBb6OCldDQyoycBMl4GZLUB9Zg0IIc2yOs7DVtvF2MwE2NQEbbmKvHV3vhtwURR9JB6TqSaqs2EjacpjFjaPDdJdabeqPDdZMK8rb9xw/GaBp8x9d31SBtVYtWezkrK1GgotvdrNGKIqxsrwtbOE5/hqZrqs/ob/2ygFqifYKEPenn19a0ouTXc2RAp693QUHulpfqo4zQ1l8LEj4qrqp/cchCZGH7r3/YH9sz1cuVFG9f2hKWq5pycrgl48EoOMb51jQTAOCBfHizu3ZAeiovwyq+/HHqWM1fEmXv/uIY2cLa1iPmsSCZyBB15OF7dIb4tevsWXHDy4+G4FkUj0whHk/Rks9GePs/97B63vI7A/nBXUju5V3hNezletMOmZz3weLI4ClIDfvca3PUwroc1+d3wBnwxvME+3oisqlSa8/naVHwYGkWeyuIwC8UUTs3WcSPTXS+y81IMaBIGkCmcekvy1mu501aJM91nLU7HzV4Fzorz3qXqviXrbBBaHmjAYMmNBEdQSLmM3Phb4mOa0H/z/okgEh/2vAaPsdsHj+Z1ZYaf1rMqnx9K/Zrq7BSBzb3Kqg3xxNnJlkeuzqDQj8JIElXGXM8yylKXC3t3ldp1BTI6tHXMdTMPzj8/5+NW1Tcm2kX7OmfF+AYns5XUjVCIcoOw0vNJFSynTSZvyFqSXp1XB9GtKtBA34ufDWi3CO+FVsbO1s6HHEXsGAGkxD7S3If+W/cjOlU3frvnWpQ8ObIWH8f9qwKd+omtXTyt1zfPtroV9DceM631dgLt9q1tPujjdBGCZUdFQ+yxHdP/ZhXsp/+bJU6Y4qZrQbsNA9+0mJtLKTfh3Zw2FB10pz5zwB6NRaciZS8IgUZjkJ2Qv1jGeyfAY6sz8YNojIrCVwIvRFVxffVVa5YOqTQD0fKmVJcwiqcxp4hBbEKtrbKqivZkjj2qpmvYndnoXi1xooFT5G63IYgOQMS+cVcBaLwQ8369GkDbVDEKvIyuJhC4Iby7xe6ThrjQb7Wlgd2RBnlsvU/XpoIcse9k7qEq3zGmC/ZTIk82u+b72ekaofPbI+mPs2rCUDHjWe4sDHAeU09l9VHXgAS5sS43fsWm0+Eq4QJ7DFivDOBjr0vCxzxgCDz8NGtgSov5qMSngYL86i4Zgl5xEY0yH50IAOoazNBOnEsLuSBUhiYT9EYeGsG1rveUTqDvGxhwpgwQoZz5fgQkTRxMTrNou1IzD0w6xR7wlyu6lOd3DEJoHRvXTVod9IRxb/hbdpwq+HBj+k6l9zegbqCNsucz4Ydld7uea2W6HFoNUNja8sdEnjtrdEufMhmNmEUTYwE/bK7NOTBr4OcKD5touGvflX/nOb3e7JeVH+Knxs2Nka13ydn9EiPyClYupXfDDm95BH6UVwqBi1vAZuqB+g2pczPUuWwlLN0fGzx19mKFZfwdPte55ydklBdUEjL2qb3UnboWdjJ4d3h/kcFUDUa5qan3SRM4K2Kisn61wcwTY6Zj+5AvTCVw82y3brDl379UfkxWRSPfuO8G0A5/SmN99Py5MFSh+rnooWO+VGWqD32u7fyRl4CfajyvBOXmCCG14K3Krb8Wmi5E5WmKAXDGvEbTbwysD/+95xrfr19GtLU+9AOCPYzgBxzT/PUz6YrwVVc9dc/N9ItWgf5xumb56w2FXYbeG2kQCe8GPDcRRrjDJ88+F5juhNX/8rVMatZg3vc/0aySxd1nJkKwEbzvZ+DfVCah/tuXSq3iUnzQW7IFxVnNoHRVKD3EpK3g/jt80Mqk8IBH9P8CUEsDBBQAAgAIAMxo1ki46rdwSQAAAGoAAAAbAAAAdW5pdmVyc2FsL3VuaXZlcnNhbC5wbmcueG1ss7GvyM1RKEstKs7Mz7NVMtQzULK34+WyKShKLctMLVeoAIoZ6RlAgJJCJSq3PDOlJMNWydwcSSwjNTM9o8RWydTcEi6oDzQSAFBLAQIAABQAAgAIAMto1kgVDq0oZAQAAAcRAAAdAAAAAAAAAAEAAAAAAAAAAAB1bml2ZXJzYWwvY29tbW9uX21lc3NhZ2VzLmxuZ1BLAQIAABQAAgAIAMto1kiqiTkF8QMAACwRAAAnAAAAAAAAAAEAAAAAAJ8EAAB1bml2ZXJzYWwvZmxhc2hfcHVibGlzaGluZ19zZXR0aW5ncy54bWxQSwECAAAUAAIACADLaNZILKqJ27ECAABUCgAAIQAAAAAAAAABAAAAAADVCAAAdW5pdmVyc2FsL2ZsYXNoX3NraW5fc2V0dGluZ3MueG1sUEsBAgAAFAACAAgAy2jWSJjAjiXHAwAAPRAAACYAAAAAAAAAAQAAAAAAxQsAAHVuaXZlcnNhbC9odG1sX3B1Ymxpc2hpbmdfc2V0dGluZ3MueG1sUEsBAgAAFAACAAgAy2jWSPhisWuEAQAA/wUAAB8AAAAAAAAAAQAAAAAA0A8AAHVuaXZlcnNhbC9odG1sX3NraW5fc2V0dGluZ3MuanNQSwECAAAUAAIACADLaNZIPTwv0cEAAADlAQAAGgAAAAAAAAABAAAAAACREQAAdW5pdmVyc2FsL2kxOG5fcHJlc2V0cy54bWxQSwECAAAUAAIACADLaNZIm217W2AAAABlAAAAHAAAAAAAAAABAAAAAACKEgAAdW5pdmVyc2FsL2xvY2FsX3NldHRpbmdzLnhtbFBLAQIAABQAAgAIAESUV0cjtE77+wIAALAIAAAUAAAAAAAAAAEAAAAAACQTAAB1bml2ZXJzYWwvcGxheWVyLnhtbFBLAQIAABQAAgAIAMto1khi/l9jyggAAPA9AAApAAAAAAAAAAEAAAAAAFEWAAB1bml2ZXJzYWwvc2tpbl9jdXN0b21pemF0aW9uX3NldHRpbmdzLnhtbFBLAQIAABQAAgAIAMxo1kgugG8OhCsAAGRrAAAXAAAAAAAAAAAAAAAAAGIfAAB1bml2ZXJzYWwvdW5pdmVyc2FsLnBuZ1BLAQIAABQAAgAIAMxo1ki46rdwSQAAAGoAAAAbAAAAAAAAAAEAAAAAABtLAAB1bml2ZXJzYWwvdW5pdmVyc2FsLnBuZy54bWxQSwUGAAAAAAsACwBJAwAAnUsAAAAA"/>
  <p:tag name="ISPRING_PRESENTATION_TITLE" val="08【商业计划书】清新时尚商务策划书PPT模板"/>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HR下载：www.hrxz.com">
  <a:themeElements>
    <a:clrScheme name="清新配色2">
      <a:dk1>
        <a:sysClr val="windowText" lastClr="000000"/>
      </a:dk1>
      <a:lt1>
        <a:sysClr val="window" lastClr="FFFFFF"/>
      </a:lt1>
      <a:dk2>
        <a:srgbClr val="44546A"/>
      </a:dk2>
      <a:lt2>
        <a:srgbClr val="E7E6E6"/>
      </a:lt2>
      <a:accent1>
        <a:srgbClr val="C51729"/>
      </a:accent1>
      <a:accent2>
        <a:srgbClr val="2E5660"/>
      </a:accent2>
      <a:accent3>
        <a:srgbClr val="613920"/>
      </a:accent3>
      <a:accent4>
        <a:srgbClr val="CAA884"/>
      </a:accent4>
      <a:accent5>
        <a:srgbClr val="EBEBEB"/>
      </a:accent5>
      <a:accent6>
        <a:srgbClr val="70AD47"/>
      </a:accent6>
      <a:hlink>
        <a:srgbClr val="0563C1"/>
      </a:hlink>
      <a:folHlink>
        <a:srgbClr val="954F72"/>
      </a:folHlink>
    </a:clrScheme>
    <a:fontScheme name="常用3">
      <a:majorFont>
        <a:latin typeface="Calibri"/>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2655</TotalTime>
  <Words>1317</Words>
  <Application>Microsoft Office PowerPoint</Application>
  <PresentationFormat>如螢幕大小 (16:9)</PresentationFormat>
  <Paragraphs>190</Paragraphs>
  <Slides>25</Slides>
  <Notes>22</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HR下载：www.hrxz.com</vt:lpstr>
      <vt:lpstr>PowerPoint 簡報</vt:lpstr>
      <vt:lpstr>PowerPoint 簡報</vt:lpstr>
      <vt:lpstr>PowerPoint 簡報</vt:lpstr>
      <vt:lpstr>關於「哈佛商業評論」</vt:lpstr>
      <vt:lpstr>關於「哈佛商業評論」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hrxz.com免费PPT模板下载站</dc:title>
  <dc:subject>hrxz.com免费PPT模板下载站</dc:subject>
  <dc:creator>hrxz.com</dc:creator>
  <cp:keywords>HR下载</cp:keywords>
  <dc:description>https://www.hrxz.com</dc:description>
  <cp:lastModifiedBy>josie</cp:lastModifiedBy>
  <cp:revision>712</cp:revision>
  <dcterms:created xsi:type="dcterms:W3CDTF">2015-12-25T01:04:51Z</dcterms:created>
  <dcterms:modified xsi:type="dcterms:W3CDTF">2020-12-31T09:24:25Z</dcterms:modified>
  <cp:category>hrxz</cp:category>
</cp:coreProperties>
</file>