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22" r:id="rId7"/>
    <p:sldMasterId id="2147483734" r:id="rId8"/>
    <p:sldMasterId id="2147483746" r:id="rId9"/>
  </p:sldMasterIdLst>
  <p:notesMasterIdLst>
    <p:notesMasterId r:id="rId82"/>
  </p:notesMasterIdLst>
  <p:handoutMasterIdLst>
    <p:handoutMasterId r:id="rId83"/>
  </p:handoutMasterIdLst>
  <p:sldIdLst>
    <p:sldId id="326" r:id="rId10"/>
    <p:sldId id="348" r:id="rId11"/>
    <p:sldId id="371" r:id="rId12"/>
    <p:sldId id="353" r:id="rId13"/>
    <p:sldId id="335" r:id="rId14"/>
    <p:sldId id="430" r:id="rId15"/>
    <p:sldId id="429" r:id="rId16"/>
    <p:sldId id="342" r:id="rId17"/>
    <p:sldId id="372" r:id="rId18"/>
    <p:sldId id="425" r:id="rId19"/>
    <p:sldId id="374" r:id="rId20"/>
    <p:sldId id="428" r:id="rId21"/>
    <p:sldId id="373" r:id="rId22"/>
    <p:sldId id="375" r:id="rId23"/>
    <p:sldId id="377" r:id="rId24"/>
    <p:sldId id="354" r:id="rId25"/>
    <p:sldId id="379" r:id="rId26"/>
    <p:sldId id="351" r:id="rId27"/>
    <p:sldId id="357" r:id="rId28"/>
    <p:sldId id="378" r:id="rId29"/>
    <p:sldId id="380" r:id="rId30"/>
    <p:sldId id="381" r:id="rId31"/>
    <p:sldId id="382" r:id="rId32"/>
    <p:sldId id="383" r:id="rId33"/>
    <p:sldId id="384" r:id="rId34"/>
    <p:sldId id="385" r:id="rId35"/>
    <p:sldId id="355" r:id="rId36"/>
    <p:sldId id="386" r:id="rId37"/>
    <p:sldId id="387" r:id="rId38"/>
    <p:sldId id="388" r:id="rId39"/>
    <p:sldId id="389" r:id="rId40"/>
    <p:sldId id="390" r:id="rId41"/>
    <p:sldId id="392" r:id="rId42"/>
    <p:sldId id="391" r:id="rId43"/>
    <p:sldId id="393" r:id="rId44"/>
    <p:sldId id="394" r:id="rId45"/>
    <p:sldId id="395" r:id="rId46"/>
    <p:sldId id="396" r:id="rId47"/>
    <p:sldId id="397" r:id="rId48"/>
    <p:sldId id="398" r:id="rId49"/>
    <p:sldId id="414" r:id="rId50"/>
    <p:sldId id="415" r:id="rId51"/>
    <p:sldId id="417" r:id="rId52"/>
    <p:sldId id="418" r:id="rId53"/>
    <p:sldId id="419" r:id="rId54"/>
    <p:sldId id="421" r:id="rId55"/>
    <p:sldId id="420" r:id="rId56"/>
    <p:sldId id="422" r:id="rId57"/>
    <p:sldId id="423" r:id="rId58"/>
    <p:sldId id="424" r:id="rId59"/>
    <p:sldId id="399" r:id="rId60"/>
    <p:sldId id="400" r:id="rId61"/>
    <p:sldId id="401" r:id="rId62"/>
    <p:sldId id="358" r:id="rId63"/>
    <p:sldId id="359" r:id="rId64"/>
    <p:sldId id="360" r:id="rId65"/>
    <p:sldId id="403" r:id="rId66"/>
    <p:sldId id="404" r:id="rId67"/>
    <p:sldId id="412" r:id="rId68"/>
    <p:sldId id="413" r:id="rId69"/>
    <p:sldId id="361" r:id="rId70"/>
    <p:sldId id="362" r:id="rId71"/>
    <p:sldId id="365" r:id="rId72"/>
    <p:sldId id="364" r:id="rId73"/>
    <p:sldId id="405" r:id="rId74"/>
    <p:sldId id="406" r:id="rId75"/>
    <p:sldId id="367" r:id="rId76"/>
    <p:sldId id="409" r:id="rId77"/>
    <p:sldId id="410" r:id="rId78"/>
    <p:sldId id="411" r:id="rId79"/>
    <p:sldId id="370" r:id="rId80"/>
    <p:sldId id="427" r:id="rId81"/>
  </p:sldIdLst>
  <p:sldSz cx="9144000" cy="6858000" type="screen4x3"/>
  <p:notesSz cx="6797675" cy="9926638"/>
  <p:defaultTextStyle>
    <a:defPPr>
      <a:defRPr lang="zh-TW"/>
    </a:defPPr>
    <a:lvl1pPr marL="0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77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55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32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10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386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264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142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018" algn="l" defTabSz="9137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64" autoAdjust="0"/>
  </p:normalViewPr>
  <p:slideViewPr>
    <p:cSldViewPr>
      <p:cViewPr>
        <p:scale>
          <a:sx n="70" d="100"/>
          <a:sy n="70" d="100"/>
        </p:scale>
        <p:origin x="-1290" y="-30"/>
      </p:cViewPr>
      <p:guideLst>
        <p:guide orient="horz" pos="3793"/>
        <p:guide pos="2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presProps" Target="pres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tableStyles" Target="tableStyles.xml"/><Relationship Id="rId61" Type="http://schemas.openxmlformats.org/officeDocument/2006/relationships/slide" Target="slides/slide52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2AC2E-9BF0-4F26-B090-033A70F93993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402E4-DDA1-47FE-B7D4-E32CE68F76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487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79430-25B1-44A1-9D35-F0A8F9AA3682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77CAD-CAE0-494A-8E61-FE4208B69C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2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7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55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32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10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86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64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42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18" algn="l" defTabSz="9137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騷擾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67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zh-TW" altLang="en-US" dirty="0" smtClean="0"/>
          </a:p>
          <a:p>
            <a:pPr marL="228600" indent="-228600">
              <a:buAutoNum type="arabicPeriod"/>
            </a:pPr>
            <a:endParaRPr lang="en-US" altLang="zh-TW" dirty="0" smtClean="0"/>
          </a:p>
          <a:p>
            <a:pPr marL="228600" indent="-228600">
              <a:buAutoNum type="arabicPeriod"/>
            </a:pPr>
            <a:endParaRPr lang="en-US" altLang="zh-TW" dirty="0" smtClean="0"/>
          </a:p>
          <a:p>
            <a:pPr marL="228600" indent="-228600">
              <a:buAutoNum type="arabicPeriod"/>
            </a:pPr>
            <a:endParaRPr lang="zh-TW" altLang="en-US" dirty="0" smtClean="0"/>
          </a:p>
          <a:p>
            <a:pPr marL="228600" indent="-228600">
              <a:buAutoNum type="arabicPeriod"/>
            </a:pPr>
            <a:endParaRPr lang="en-US" altLang="zh-TW" dirty="0" smtClean="0"/>
          </a:p>
          <a:p>
            <a:pPr marL="228600" indent="-228600">
              <a:buAutoNum type="arabicPeriod"/>
            </a:pPr>
            <a:endParaRPr lang="zh-TW" altLang="en-US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母帳號 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77CAD-CAE0-494A-8E61-FE4208B69CAF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3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70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8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30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40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92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4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7" indent="0">
              <a:buNone/>
              <a:defRPr sz="2000" b="1"/>
            </a:lvl2pPr>
            <a:lvl3pPr marL="913593" indent="0">
              <a:buNone/>
              <a:defRPr sz="1800" b="1"/>
            </a:lvl3pPr>
            <a:lvl4pPr marL="1370390" indent="0">
              <a:buNone/>
              <a:defRPr sz="1600" b="1"/>
            </a:lvl4pPr>
            <a:lvl5pPr marL="1827188" indent="0">
              <a:buNone/>
              <a:defRPr sz="1600" b="1"/>
            </a:lvl5pPr>
            <a:lvl6pPr marL="2283983" indent="0">
              <a:buNone/>
              <a:defRPr sz="1600" b="1"/>
            </a:lvl6pPr>
            <a:lvl7pPr marL="2740780" indent="0">
              <a:buNone/>
              <a:defRPr sz="1600" b="1"/>
            </a:lvl7pPr>
            <a:lvl8pPr marL="3197578" indent="0">
              <a:buNone/>
              <a:defRPr sz="1600" b="1"/>
            </a:lvl8pPr>
            <a:lvl9pPr marL="365437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7" indent="0">
              <a:buNone/>
              <a:defRPr sz="2000" b="1"/>
            </a:lvl2pPr>
            <a:lvl3pPr marL="913593" indent="0">
              <a:buNone/>
              <a:defRPr sz="1800" b="1"/>
            </a:lvl3pPr>
            <a:lvl4pPr marL="1370390" indent="0">
              <a:buNone/>
              <a:defRPr sz="1600" b="1"/>
            </a:lvl4pPr>
            <a:lvl5pPr marL="1827188" indent="0">
              <a:buNone/>
              <a:defRPr sz="1600" b="1"/>
            </a:lvl5pPr>
            <a:lvl6pPr marL="2283983" indent="0">
              <a:buNone/>
              <a:defRPr sz="1600" b="1"/>
            </a:lvl6pPr>
            <a:lvl7pPr marL="2740780" indent="0">
              <a:buNone/>
              <a:defRPr sz="1600" b="1"/>
            </a:lvl7pPr>
            <a:lvl8pPr marL="3197578" indent="0">
              <a:buNone/>
              <a:defRPr sz="1600" b="1"/>
            </a:lvl8pPr>
            <a:lvl9pPr marL="365437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57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1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1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7" indent="0">
              <a:buNone/>
              <a:defRPr sz="1200"/>
            </a:lvl2pPr>
            <a:lvl3pPr marL="913593" indent="0">
              <a:buNone/>
              <a:defRPr sz="1000"/>
            </a:lvl3pPr>
            <a:lvl4pPr marL="1370390" indent="0">
              <a:buNone/>
              <a:defRPr sz="900"/>
            </a:lvl4pPr>
            <a:lvl5pPr marL="1827188" indent="0">
              <a:buNone/>
              <a:defRPr sz="900"/>
            </a:lvl5pPr>
            <a:lvl6pPr marL="2283983" indent="0">
              <a:buNone/>
              <a:defRPr sz="900"/>
            </a:lvl6pPr>
            <a:lvl7pPr marL="2740780" indent="0">
              <a:buNone/>
              <a:defRPr sz="900"/>
            </a:lvl7pPr>
            <a:lvl8pPr marL="3197578" indent="0">
              <a:buNone/>
              <a:defRPr sz="900"/>
            </a:lvl8pPr>
            <a:lvl9pPr marL="365437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3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7" indent="0">
              <a:buNone/>
              <a:defRPr sz="2800"/>
            </a:lvl2pPr>
            <a:lvl3pPr marL="913593" indent="0">
              <a:buNone/>
              <a:defRPr sz="2400"/>
            </a:lvl3pPr>
            <a:lvl4pPr marL="1370390" indent="0">
              <a:buNone/>
              <a:defRPr sz="2000"/>
            </a:lvl4pPr>
            <a:lvl5pPr marL="1827188" indent="0">
              <a:buNone/>
              <a:defRPr sz="2000"/>
            </a:lvl5pPr>
            <a:lvl6pPr marL="2283983" indent="0">
              <a:buNone/>
              <a:defRPr sz="2000"/>
            </a:lvl6pPr>
            <a:lvl7pPr marL="2740780" indent="0">
              <a:buNone/>
              <a:defRPr sz="2000"/>
            </a:lvl7pPr>
            <a:lvl8pPr marL="3197578" indent="0">
              <a:buNone/>
              <a:defRPr sz="2000"/>
            </a:lvl8pPr>
            <a:lvl9pPr marL="3654373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7" indent="0">
              <a:buNone/>
              <a:defRPr sz="1200"/>
            </a:lvl2pPr>
            <a:lvl3pPr marL="913593" indent="0">
              <a:buNone/>
              <a:defRPr sz="1000"/>
            </a:lvl3pPr>
            <a:lvl4pPr marL="1370390" indent="0">
              <a:buNone/>
              <a:defRPr sz="900"/>
            </a:lvl4pPr>
            <a:lvl5pPr marL="1827188" indent="0">
              <a:buNone/>
              <a:defRPr sz="900"/>
            </a:lvl5pPr>
            <a:lvl6pPr marL="2283983" indent="0">
              <a:buNone/>
              <a:defRPr sz="900"/>
            </a:lvl6pPr>
            <a:lvl7pPr marL="2740780" indent="0">
              <a:buNone/>
              <a:defRPr sz="900"/>
            </a:lvl7pPr>
            <a:lvl8pPr marL="3197578" indent="0">
              <a:buNone/>
              <a:defRPr sz="900"/>
            </a:lvl8pPr>
            <a:lvl9pPr marL="365437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52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6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67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70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84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6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14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36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83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4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52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2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4" indent="0">
              <a:buNone/>
              <a:defRPr sz="2000"/>
            </a:lvl7pPr>
            <a:lvl8pPr marL="3198142" indent="0">
              <a:buNone/>
              <a:defRPr sz="2000"/>
            </a:lvl8pPr>
            <a:lvl9pPr marL="365501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94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17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12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49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55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75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37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227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4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66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639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44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07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04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09892" y="2057481"/>
            <a:ext cx="6780203" cy="1470025"/>
          </a:xfrm>
        </p:spPr>
        <p:txBody>
          <a:bodyPr/>
          <a:lstStyle>
            <a:lvl1pPr algn="l">
              <a:defRPr>
                <a:solidFill>
                  <a:srgbClr val="403329"/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09891" y="3690243"/>
            <a:ext cx="5663381" cy="6530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  <a:lvl2pPr marL="43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4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6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1"/>
          </p:nvPr>
        </p:nvSpPr>
        <p:spPr>
          <a:xfrm>
            <a:off x="6454043" y="6246064"/>
            <a:ext cx="2524556" cy="391864"/>
          </a:xfrm>
        </p:spPr>
        <p:txBody>
          <a:bodyPr>
            <a:normAutofit/>
          </a:bodyPr>
          <a:lstStyle>
            <a:lvl1pPr algn="r">
              <a:buNone/>
              <a:defRPr sz="16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7495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0861" y="2384034"/>
            <a:ext cx="7772400" cy="1362075"/>
          </a:xfrm>
        </p:spPr>
        <p:txBody>
          <a:bodyPr anchor="ctr">
            <a:noAutofit/>
          </a:bodyPr>
          <a:lstStyle>
            <a:lvl1pPr algn="ctr">
              <a:defRPr sz="6600" b="0" cap="all">
                <a:solidFill>
                  <a:srgbClr val="403329"/>
                </a:solidFill>
                <a:latin typeface="Garamond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370" y="4082110"/>
            <a:ext cx="7772400" cy="587597"/>
          </a:xfrm>
        </p:spPr>
        <p:txBody>
          <a:bodyPr anchor="ctr"/>
          <a:lstStyle>
            <a:lvl1pPr marL="0" indent="0" algn="ctr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60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21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81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4421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802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1631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523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884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3"/>
          </p:nvPr>
        </p:nvSpPr>
        <p:spPr>
          <a:xfrm>
            <a:off x="5803491" y="98157"/>
            <a:ext cx="3201876" cy="326508"/>
          </a:xfrm>
        </p:spPr>
        <p:txBody>
          <a:bodyPr anchor="ctr">
            <a:normAutofit/>
          </a:bodyPr>
          <a:lstStyle>
            <a:lvl1pPr algn="ctr">
              <a:buNone/>
              <a:defRPr sz="1800">
                <a:solidFill>
                  <a:srgbClr val="403329"/>
                </a:solidFill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8678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02755" y="97959"/>
            <a:ext cx="3201520" cy="32651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403329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751264"/>
            <a:ext cx="8229600" cy="5374900"/>
          </a:xfrm>
        </p:spPr>
        <p:txBody>
          <a:bodyPr/>
          <a:lstStyle>
            <a:lvl1pPr>
              <a:buClr>
                <a:srgbClr val="EC6C0F"/>
              </a:buClr>
              <a:defRPr/>
            </a:lvl1pPr>
            <a:lvl2pPr>
              <a:buClr>
                <a:srgbClr val="EC6C0F"/>
              </a:buClr>
              <a:defRPr/>
            </a:lvl2pPr>
            <a:lvl3pPr>
              <a:buClr>
                <a:srgbClr val="EC6C0F"/>
              </a:buClr>
              <a:defRPr/>
            </a:lvl3pPr>
            <a:lvl4pPr>
              <a:buClr>
                <a:srgbClr val="EC6C0F"/>
              </a:buClr>
              <a:defRPr/>
            </a:lvl4pPr>
            <a:lvl5pPr>
              <a:buClr>
                <a:srgbClr val="EC6C0F"/>
              </a:buClr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40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標題及物件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1064421"/>
          </a:xfrm>
        </p:spPr>
        <p:txBody>
          <a:bodyPr/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446506" y="1469680"/>
            <a:ext cx="8250988" cy="4832987"/>
          </a:xfrm>
        </p:spPr>
        <p:txBody>
          <a:bodyPr/>
          <a:lstStyle>
            <a:lvl1pPr>
              <a:spcBef>
                <a:spcPts val="1052"/>
              </a:spcBef>
              <a:defRPr sz="3000" b="1">
                <a:solidFill>
                  <a:srgbClr val="403329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25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909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兩項物件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300" b="0"/>
            </a:lvl1pPr>
            <a:lvl2pPr marL="436053" indent="0">
              <a:buNone/>
              <a:defRPr sz="1900" b="1"/>
            </a:lvl2pPr>
            <a:lvl3pPr marL="872106" indent="0">
              <a:buNone/>
              <a:defRPr sz="1800" b="1"/>
            </a:lvl3pPr>
            <a:lvl4pPr marL="1308159" indent="0">
              <a:buNone/>
              <a:defRPr sz="1500" b="1"/>
            </a:lvl4pPr>
            <a:lvl5pPr marL="1744213" indent="0">
              <a:buNone/>
              <a:defRPr sz="1500" b="1"/>
            </a:lvl5pPr>
            <a:lvl6pPr marL="2180267" indent="0">
              <a:buNone/>
              <a:defRPr sz="1500" b="1"/>
            </a:lvl6pPr>
            <a:lvl7pPr marL="2616319" indent="0">
              <a:buNone/>
              <a:defRPr sz="1500" b="1"/>
            </a:lvl7pPr>
            <a:lvl8pPr marL="3052374" indent="0">
              <a:buNone/>
              <a:defRPr sz="1500" b="1"/>
            </a:lvl8pPr>
            <a:lvl9pPr marL="3488427" indent="0">
              <a:buNone/>
              <a:defRPr sz="15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6" cy="639762"/>
          </a:xfrm>
        </p:spPr>
        <p:txBody>
          <a:bodyPr anchor="b"/>
          <a:lstStyle>
            <a:lvl1pPr marL="0" indent="0">
              <a:buNone/>
              <a:defRPr sz="2300" b="0"/>
            </a:lvl1pPr>
            <a:lvl2pPr marL="436053" indent="0">
              <a:buNone/>
              <a:defRPr sz="1900" b="1"/>
            </a:lvl2pPr>
            <a:lvl3pPr marL="872106" indent="0">
              <a:buNone/>
              <a:defRPr sz="1800" b="1"/>
            </a:lvl3pPr>
            <a:lvl4pPr marL="1308159" indent="0">
              <a:buNone/>
              <a:defRPr sz="1500" b="1"/>
            </a:lvl4pPr>
            <a:lvl5pPr marL="1744213" indent="0">
              <a:buNone/>
              <a:defRPr sz="1500" b="1"/>
            </a:lvl5pPr>
            <a:lvl6pPr marL="2180267" indent="0">
              <a:buNone/>
              <a:defRPr sz="1500" b="1"/>
            </a:lvl6pPr>
            <a:lvl7pPr marL="2616319" indent="0">
              <a:buNone/>
              <a:defRPr sz="1500" b="1"/>
            </a:lvl7pPr>
            <a:lvl8pPr marL="3052374" indent="0">
              <a:buNone/>
              <a:defRPr sz="1500" b="1"/>
            </a:lvl8pPr>
            <a:lvl9pPr marL="3488427" indent="0">
              <a:buNone/>
              <a:defRPr sz="15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74C89CD-3961-442C-B398-9E85DEAD8A78}" type="slidenum">
              <a:rPr lang="zh-TW" alt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74C89CD-3961-442C-B398-9E85DEAD8A78}" type="slidenum">
              <a:rPr lang="zh-TW" alt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33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1900" b="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49" cy="58531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36053" indent="0">
              <a:buNone/>
              <a:defRPr sz="1100"/>
            </a:lvl2pPr>
            <a:lvl3pPr marL="872106" indent="0">
              <a:buNone/>
              <a:defRPr sz="1000"/>
            </a:lvl3pPr>
            <a:lvl4pPr marL="1308159" indent="0">
              <a:buNone/>
              <a:defRPr sz="900"/>
            </a:lvl4pPr>
            <a:lvl5pPr marL="1744213" indent="0">
              <a:buNone/>
              <a:defRPr sz="900"/>
            </a:lvl5pPr>
            <a:lvl6pPr marL="2180267" indent="0">
              <a:buNone/>
              <a:defRPr sz="900"/>
            </a:lvl6pPr>
            <a:lvl7pPr marL="2616319" indent="0">
              <a:buNone/>
              <a:defRPr sz="900"/>
            </a:lvl7pPr>
            <a:lvl8pPr marL="3052374" indent="0">
              <a:buNone/>
              <a:defRPr sz="900"/>
            </a:lvl8pPr>
            <a:lvl9pPr marL="348842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45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36053" indent="0">
              <a:buNone/>
              <a:defRPr sz="2600"/>
            </a:lvl2pPr>
            <a:lvl3pPr marL="872106" indent="0">
              <a:buNone/>
              <a:defRPr sz="2300"/>
            </a:lvl3pPr>
            <a:lvl4pPr marL="1308159" indent="0">
              <a:buNone/>
              <a:defRPr sz="1900"/>
            </a:lvl4pPr>
            <a:lvl5pPr marL="1744213" indent="0">
              <a:buNone/>
              <a:defRPr sz="1900"/>
            </a:lvl5pPr>
            <a:lvl6pPr marL="2180267" indent="0">
              <a:buNone/>
              <a:defRPr sz="1900"/>
            </a:lvl6pPr>
            <a:lvl7pPr marL="2616319" indent="0">
              <a:buNone/>
              <a:defRPr sz="1900"/>
            </a:lvl7pPr>
            <a:lvl8pPr marL="3052374" indent="0">
              <a:buNone/>
              <a:defRPr sz="1900"/>
            </a:lvl8pPr>
            <a:lvl9pPr marL="3488427" indent="0">
              <a:buNone/>
              <a:defRPr sz="19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36053" indent="0">
              <a:buNone/>
              <a:defRPr sz="1100"/>
            </a:lvl2pPr>
            <a:lvl3pPr marL="872106" indent="0">
              <a:buNone/>
              <a:defRPr sz="1000"/>
            </a:lvl3pPr>
            <a:lvl4pPr marL="1308159" indent="0">
              <a:buNone/>
              <a:defRPr sz="900"/>
            </a:lvl4pPr>
            <a:lvl5pPr marL="1744213" indent="0">
              <a:buNone/>
              <a:defRPr sz="900"/>
            </a:lvl5pPr>
            <a:lvl6pPr marL="2180267" indent="0">
              <a:buNone/>
              <a:defRPr sz="900"/>
            </a:lvl6pPr>
            <a:lvl7pPr marL="2616319" indent="0">
              <a:buNone/>
              <a:defRPr sz="900"/>
            </a:lvl7pPr>
            <a:lvl8pPr marL="3052374" indent="0">
              <a:buNone/>
              <a:defRPr sz="900"/>
            </a:lvl8pPr>
            <a:lvl9pPr marL="348842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29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06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4" y="274643"/>
            <a:ext cx="2228851" cy="5851525"/>
          </a:xfrm>
        </p:spPr>
        <p:txBody>
          <a:bodyPr vert="eaVert"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341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C89CD-3961-442C-B398-9E85DEAD8A7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85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25233" y="3689641"/>
            <a:ext cx="3694472" cy="391864"/>
          </a:xfrm>
        </p:spPr>
        <p:txBody>
          <a:bodyPr>
            <a:noAutofit/>
          </a:bodyPr>
          <a:lstStyle>
            <a:lvl1pPr algn="l">
              <a:defRPr sz="220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3"/>
          </p:nvPr>
        </p:nvSpPr>
        <p:spPr>
          <a:xfrm>
            <a:off x="3771533" y="4244724"/>
            <a:ext cx="3509749" cy="391188"/>
          </a:xfrm>
        </p:spPr>
        <p:txBody>
          <a:bodyPr>
            <a:normAutofit/>
          </a:bodyPr>
          <a:lstStyle>
            <a:lvl1pPr algn="l" defTabSz="872106" rtl="0" eaLnBrk="1" latinLnBrk="0" hangingPunct="1">
              <a:spcBef>
                <a:spcPct val="0"/>
              </a:spcBef>
              <a:buNone/>
              <a:defRPr lang="zh-TW" altLang="en-US" sz="2200" kern="1200" dirty="0" smtClean="0">
                <a:solidFill>
                  <a:srgbClr val="333333"/>
                </a:solidFill>
                <a:latin typeface="Calibri" pitchFamily="34" charset="0"/>
                <a:ea typeface="微軟正黑體" pitchFamily="34" charset="-120"/>
                <a:cs typeface="+mj-cs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4"/>
          </p:nvPr>
        </p:nvSpPr>
        <p:spPr>
          <a:xfrm>
            <a:off x="2785745" y="3069259"/>
            <a:ext cx="3633492" cy="456634"/>
          </a:xfrm>
        </p:spPr>
        <p:txBody>
          <a:bodyPr>
            <a:normAutofit/>
          </a:bodyPr>
          <a:lstStyle>
            <a:lvl1pPr>
              <a:buNone/>
              <a:defRPr sz="220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1301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封底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版面配置區 9"/>
          <p:cNvSpPr>
            <a:spLocks noGrp="1"/>
          </p:cNvSpPr>
          <p:nvPr>
            <p:ph type="body" sz="quarter" idx="14"/>
          </p:nvPr>
        </p:nvSpPr>
        <p:spPr>
          <a:xfrm>
            <a:off x="2785745" y="3069259"/>
            <a:ext cx="3633492" cy="456634"/>
          </a:xfrm>
        </p:spPr>
        <p:txBody>
          <a:bodyPr>
            <a:normAutofit/>
          </a:bodyPr>
          <a:lstStyle>
            <a:lvl1pPr>
              <a:buNone/>
              <a:defRPr sz="220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971062" y="3690242"/>
            <a:ext cx="3448174" cy="1044970"/>
          </a:xfrm>
          <a:prstGeom prst="rect">
            <a:avLst/>
          </a:prstGeom>
          <a:solidFill>
            <a:srgbClr val="FFF1DF"/>
          </a:solidFill>
          <a:ln>
            <a:solidFill>
              <a:srgbClr val="FDF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91" tIns="40046" rIns="80091" bIns="40046" rtlCol="0" anchor="ctr"/>
          <a:lstStyle/>
          <a:p>
            <a:pPr algn="ctr" defTabSz="872106"/>
            <a:endParaRPr kumimoji="1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55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defTabSz="872106"/>
            <a:fld id="{7DA146EC-C22F-4106-A2B4-35F342677555}" type="datetimeFigureOut">
              <a:rPr lang="zh-TW" altLang="en-US" smtClean="0">
                <a:solidFill>
                  <a:prstClr val="black"/>
                </a:solidFill>
              </a:rPr>
              <a:pPr defTabSz="872106"/>
              <a:t>2019/11/18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3" y="6356355"/>
            <a:ext cx="2895600" cy="365125"/>
          </a:xfrm>
          <a:prstGeom prst="rect">
            <a:avLst/>
          </a:prstGeom>
        </p:spPr>
        <p:txBody>
          <a:bodyPr lIns="91360" tIns="45680" rIns="91360" bIns="45680"/>
          <a:lstStyle/>
          <a:p>
            <a:pPr defTabSz="872106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592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34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0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94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57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87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28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30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2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4" indent="0">
              <a:buNone/>
              <a:defRPr sz="2000"/>
            </a:lvl7pPr>
            <a:lvl8pPr marL="3198142" indent="0">
              <a:buNone/>
              <a:defRPr sz="2000"/>
            </a:lvl8pPr>
            <a:lvl9pPr marL="365501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34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5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283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24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002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418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348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4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505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90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23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2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4" indent="0">
              <a:buNone/>
              <a:defRPr sz="2000"/>
            </a:lvl7pPr>
            <a:lvl8pPr marL="3198142" indent="0">
              <a:buNone/>
              <a:defRPr sz="2000"/>
            </a:lvl8pPr>
            <a:lvl9pPr marL="365501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69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89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8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423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853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00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009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6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70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378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965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736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4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2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4" indent="0">
              <a:buNone/>
              <a:defRPr sz="2000"/>
            </a:lvl7pPr>
            <a:lvl8pPr marL="3198142" indent="0">
              <a:buNone/>
              <a:defRPr sz="2000"/>
            </a:lvl8pPr>
            <a:lvl9pPr marL="365501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481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573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39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849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5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68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65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190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002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2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146EC-C22F-4106-A2B4-35F342677555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4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28CA-0A33-4109-BA46-167202EB904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7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7" indent="-342657" algn="l" defTabSz="9137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6" indent="-285550" algn="l" defTabSz="9137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3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1" indent="-228439" algn="l" defTabSz="9137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48" indent="-228439" algn="l" defTabSz="9137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6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2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80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8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8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60" tIns="45680" rIns="91360" bIns="4568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60" tIns="45680" rIns="91360" bIns="4568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3"/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593"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5"/>
            <a:ext cx="2895600" cy="365125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360" tIns="45680" rIns="91360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3"/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59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5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97" indent="-342597" algn="l" defTabSz="9135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5" indent="-285500" algn="l" defTabSz="9135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2" indent="-228398" algn="l" defTabSz="9135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89" indent="-228398" algn="l" defTabSz="9135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5" indent="-228398" algn="l" defTabSz="9135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83" indent="-228398" algn="l" defTabSz="9135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78" indent="-228398" algn="l" defTabSz="9135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76" indent="-228398" algn="l" defTabSz="9135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73" indent="-228398" algn="l" defTabSz="9135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7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3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0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88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83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0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78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73" algn="l" defTabSz="9135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4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5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7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7" indent="-342657" algn="l" defTabSz="9137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6" indent="-285550" algn="l" defTabSz="9137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3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1" indent="-228439" algn="l" defTabSz="9137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48" indent="-228439" algn="l" defTabSz="9137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6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2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80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8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8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3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87211" tIns="43609" rIns="87211" bIns="43609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87211" tIns="43609" rIns="87211" bIns="43609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143326" y="6356356"/>
            <a:ext cx="543477" cy="365125"/>
          </a:xfrm>
          <a:prstGeom prst="rect">
            <a:avLst/>
          </a:prstGeom>
        </p:spPr>
        <p:txBody>
          <a:bodyPr vert="horz" lIns="87211" tIns="43609" rIns="87211" bIns="4360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Garamond" pitchFamily="18" charset="0"/>
                <a:ea typeface="華康新特明體(P)" pitchFamily="18" charset="-120"/>
              </a:defRPr>
            </a:lvl1pPr>
          </a:lstStyle>
          <a:p>
            <a:pPr defTabSz="872106"/>
            <a:fld id="{274C89CD-3961-442C-B398-9E85DEAD8A7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872106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872106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j-cs"/>
        </a:defRPr>
      </a:lvl1pPr>
    </p:titleStyle>
    <p:bodyStyle>
      <a:lvl1pPr marL="327041" indent="-327041" algn="l" defTabSz="87210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31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1pPr>
      <a:lvl2pPr marL="708587" indent="-272534" algn="l" defTabSz="87210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26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2pPr>
      <a:lvl3pPr marL="1090134" indent="-218027" algn="l" defTabSz="87210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•"/>
        <a:defRPr sz="23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3pPr>
      <a:lvl4pPr marL="1526185" indent="-218027" algn="l" defTabSz="87210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–"/>
        <a:defRPr sz="19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4pPr>
      <a:lvl5pPr marL="1962240" indent="-218027" algn="l" defTabSz="872106" rtl="0" eaLnBrk="1" latinLnBrk="0" hangingPunct="1">
        <a:spcBef>
          <a:spcPct val="20000"/>
        </a:spcBef>
        <a:buClr>
          <a:srgbClr val="EC6C0F"/>
        </a:buClr>
        <a:buFont typeface="Arial" pitchFamily="34" charset="0"/>
        <a:buChar char="»"/>
        <a:defRPr sz="1900" kern="1200">
          <a:solidFill>
            <a:schemeClr val="tx1"/>
          </a:solidFill>
          <a:latin typeface="Garamond" pitchFamily="18" charset="0"/>
          <a:ea typeface="華康新特明體(P)" pitchFamily="18" charset="-120"/>
          <a:cs typeface="+mn-cs"/>
        </a:defRPr>
      </a:lvl5pPr>
      <a:lvl6pPr marL="2398293" indent="-218027" algn="l" defTabSz="87210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4346" indent="-218027" algn="l" defTabSz="87210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0399" indent="-218027" algn="l" defTabSz="87210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6453" indent="-218027" algn="l" defTabSz="87210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053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106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159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213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0267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6319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2374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8427" algn="l" defTabSz="872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4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37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7" indent="-342657" algn="l" defTabSz="9137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6" indent="-285550" algn="l" defTabSz="9137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3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1" indent="-228439" algn="l" defTabSz="9137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48" indent="-228439" algn="l" defTabSz="9137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6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2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80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8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8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4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3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37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7" indent="-342657" algn="l" defTabSz="9137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6" indent="-285550" algn="l" defTabSz="9137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3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1" indent="-228439" algn="l" defTabSz="9137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48" indent="-228439" algn="l" defTabSz="9137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6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2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80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8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8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5"/>
            <a:ext cx="2895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2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9139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8" indent="-342718" algn="l" defTabSz="9139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7" indent="-285600" algn="l" defTabSz="9139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95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53" indent="-228479" algn="l" defTabSz="9139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79" algn="l" defTabSz="9139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69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6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5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3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4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5.wdp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11" Type="http://schemas.microsoft.com/office/2007/relationships/hdphoto" Target="../media/hdphoto4.wdp"/><Relationship Id="rId5" Type="http://schemas.openxmlformats.org/officeDocument/2006/relationships/image" Target="../media/image81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9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8.png"/><Relationship Id="rId7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4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microsoft.com/office/2007/relationships/hdphoto" Target="../media/hdphoto6.wdp"/><Relationship Id="rId7" Type="http://schemas.openxmlformats.org/officeDocument/2006/relationships/image" Target="../media/image7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8.png"/><Relationship Id="rId4" Type="http://schemas.microsoft.com/office/2007/relationships/hdphoto" Target="../media/hdphoto5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ooks@airiti.com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1845660" y="2525995"/>
            <a:ext cx="5452710" cy="2134692"/>
            <a:chOff x="2441825" y="2785062"/>
            <a:chExt cx="7270281" cy="213469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2441825" y="2785062"/>
              <a:ext cx="72702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spc="3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Airiti Reader</a:t>
              </a:r>
              <a:r>
                <a:rPr lang="zh-TW" altLang="en-US" sz="4400" b="1" spc="3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4400" b="1" spc="3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</a:t>
              </a:r>
              <a:endParaRPr lang="en-US" sz="44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196931" y="3904091"/>
              <a:ext cx="3760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TW" sz="2000" b="1" spc="3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 </a:t>
              </a:r>
              <a:r>
                <a:rPr lang="zh-TW" altLang="en-US" sz="2000" b="1" spc="3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產品使用說明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TW" sz="2000" b="1" spc="300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 </a:t>
              </a:r>
              <a:r>
                <a:rPr lang="en-US" altLang="zh-TW" sz="2000" b="1" spc="3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User Guide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1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395536" y="1318518"/>
            <a:ext cx="4248472" cy="3910682"/>
          </a:xfrm>
        </p:spPr>
        <p:txBody>
          <a:bodyPr anchor="t">
            <a:noAutofit/>
          </a:bodyPr>
          <a:lstStyle/>
          <a:p>
            <a:pPr lvl="0" algn="l" defTabSz="913916">
              <a:lnSpc>
                <a:spcPct val="150000"/>
              </a:lnSpc>
              <a:spcBef>
                <a:spcPts val="0"/>
              </a:spcBef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註冊完</a:t>
            </a: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Airiti</a:t>
            </a: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帳號後，請至信箱收取認證信開通帳號。</a:t>
            </a:r>
            <a: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en-US" altLang="zh-TW" sz="2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24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請使用有效電子郵件註冊，以便收取註冊認證</a:t>
            </a:r>
            <a:r>
              <a:rPr lang="zh-TW" altLang="en-US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信。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*若您以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AL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帳號登入，會直接進入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Step3 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電子書權限綁</a:t>
            </a:r>
            <a:r>
              <a:rPr lang="zh-TW" altLang="en-US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定。</a:t>
            </a:r>
            <a:endParaRPr lang="en-US" altLang="zh-TW" sz="1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042" y="21098"/>
            <a:ext cx="7362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i.gyazo.com/f6a26eaf082da1c6854f86a3f4f135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54086"/>
            <a:ext cx="3075563" cy="54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gyazo.com/8da3a3d3defae8a5b6b589ab2681c8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61728"/>
            <a:ext cx="3075563" cy="258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gyazo.com/07c064721a007f134c2aabb04982a16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07" y="3212976"/>
            <a:ext cx="2573998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395536" y="1318518"/>
            <a:ext cx="4392488" cy="2160240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若您曾使用過原</a:t>
            </a:r>
            <a:r>
              <a:rPr lang="en-US" altLang="zh-TW" sz="2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，可至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取得移轉帳號用的引繼碼，直接轉移所有已登入的</a:t>
            </a:r>
            <a:r>
              <a:rPr lang="en-US" altLang="zh-TW" sz="2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*若您為新使用者，請略過此步驟。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257550" cy="5572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042" y="21098"/>
            <a:ext cx="7362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81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467544" y="1109185"/>
            <a:ext cx="4248472" cy="544809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若您是新使用者，請先選擇要綁定電子書權限的單位。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單位權限的綁定，有</a:t>
            </a:r>
            <a:r>
              <a:rPr lang="en-US" altLang="zh-TW" sz="24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種方式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，請依照系統指示操作。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6042" y="21098"/>
            <a:ext cx="7362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endParaRPr lang="zh-TW" alt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uc52261e3b64971fbb30dc802543.previews.dropboxusercontent.com/p/thumb/AAg5YhCj14r1vKEE5mDP2YQisJNaTn36fkMlTTTxc4zUVcNSDo4c8gmXPwmlrgQYKuFcmVZAhRXfF2FyiqCUa5nKBfhTmT19Bf5p6rgfVzmKgjRJoqnN7VU5L3NhA_M18FwoRHIsVC0Dp-7B-ma37ehhQTG2x6IHTfj4vmRGPzcYgxwytpeHv0xOYAy2p_FMgwK4cmOSnosJbm1_-mg5T40QWkjCJFAMgq3yVNA9u9RXplwdNR7nj1KIoFBInXaRF8zARdd7n8paz8nkEwWgehl40s0p8uFiKDE5HWzN97I0s19-SNZ7bvUtQ9p_0AfSEouiIv68nmob2S5HHljljeYPDwTKcbomzvo2VMHM3SkZyw/p.jpeg?fv_content=true&amp;size_mode=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0"/>
          <a:stretch/>
        </p:blipFill>
        <p:spPr bwMode="auto">
          <a:xfrm>
            <a:off x="5060835" y="809948"/>
            <a:ext cx="3298071" cy="540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9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3251408" cy="54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8744" y="2474604"/>
            <a:ext cx="4093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若您的圖書館有與華藝合作帳密整合，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單位圖書館帳密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後登入，完成單位權限綁定。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6042" y="21098"/>
            <a:ext cx="7362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1560" y="1592616"/>
            <a:ext cx="2880320" cy="45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CASE1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：帳密整合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https://i.gyazo.com/1f9289a7f50243a732869f78c269fe8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1474"/>
            <a:ext cx="3096344" cy="9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gyazo.com/1f9289a7f50243a732869f78c269fe8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657225" cy="3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038631" y="1642853"/>
            <a:ext cx="1470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XX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大學圖書館</a:t>
            </a: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263319" y="1988840"/>
            <a:ext cx="30530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請輸入</a:t>
            </a:r>
            <a:r>
              <a:rPr lang="en-US" altLang="zh-TW" sz="11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XX</a:t>
            </a:r>
            <a:r>
              <a:rPr lang="zh-TW" altLang="en-US" sz="11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大學圖書館</a:t>
            </a:r>
            <a:r>
              <a:rPr lang="zh-TW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帳號與密碼，以綁定電子書使用權限。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557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08881" y="1756656"/>
            <a:ext cx="4093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若您的圖書館使用</a:t>
            </a: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認證，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連結單位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直接認證身分，再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填寫個人資訊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後完成單位權限綁定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>
            <a:off x="606755" y="4149080"/>
            <a:ext cx="3836228" cy="78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HINT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：填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錯資料將影響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圖書館使用統計，與活動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的得獎身分確認，請您確實填寫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137504" cy="52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042" y="21098"/>
            <a:ext cx="7362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60" y="1364016"/>
            <a:ext cx="2520280" cy="45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CASE2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 descr="綁定電子書權限_ip_not_o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0" b="21910"/>
          <a:stretch/>
        </p:blipFill>
        <p:spPr bwMode="auto">
          <a:xfrm>
            <a:off x="5580112" y="4005064"/>
            <a:ext cx="3252658" cy="22928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1259632" y="4934808"/>
            <a:ext cx="4418872" cy="165074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若您不在單位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範圍內，系統會出現提示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訊息，提醒您連結單位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後驗證身分。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 descr="https://i.gyazo.com/1f9289a7f50243a732869f78c269fe8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05" y="1026672"/>
            <a:ext cx="510479" cy="1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gyazo.com/1f9289a7f50243a732869f78c269fe8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92" y="4322879"/>
            <a:ext cx="1423484" cy="4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5652121" y="980728"/>
            <a:ext cx="229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XX</a:t>
            </a:r>
            <a:r>
              <a:rPr lang="zh-TW" altLang="en-US" sz="11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 descr="https://i.gyazo.com/80492cd70568bfd905e66a87d246e0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2" y="5151476"/>
            <a:ext cx="644287" cy="14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7812360" y="5095537"/>
            <a:ext cx="8928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XX</a:t>
            </a:r>
            <a:r>
              <a:rPr lang="zh-TW" altLang="en-US" sz="11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</a:t>
            </a:r>
            <a:endParaRPr lang="zh-TW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13468" y="4520153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XX</a:t>
            </a:r>
            <a:r>
              <a:rPr lang="zh-TW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大學圖書館</a:t>
            </a:r>
            <a:endParaRPr lang="zh-TW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414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611560" y="1313760"/>
            <a:ext cx="3960440" cy="544809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完成綁定後，就可以到「我的書櫃」，看看書囉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245694" cy="54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042" y="21098"/>
            <a:ext cx="73629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95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236161" y="2492896"/>
            <a:ext cx="4671665" cy="1552238"/>
            <a:chOff x="2962491" y="2751963"/>
            <a:chExt cx="6228890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5294248" y="2751963"/>
              <a:ext cx="15799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檢索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2962491" y="3904091"/>
              <a:ext cx="62288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Airiti </a:t>
              </a:r>
              <a:r>
                <a:rPr lang="en-US" sz="2000" b="1" spc="300" dirty="0" err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Library和iRead</a:t>
              </a:r>
              <a:r>
                <a:rPr lang="en-US" sz="20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eBooks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ãbook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7"/>
          <a:stretch/>
        </p:blipFill>
        <p:spPr bwMode="auto">
          <a:xfrm>
            <a:off x="-36512" y="17303"/>
            <a:ext cx="1656184" cy="68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16561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3607" y="620688"/>
            <a:ext cx="1035946" cy="2232248"/>
          </a:xfrm>
        </p:spPr>
        <p:txBody>
          <a:bodyPr vert="eaVert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147015" y="980728"/>
            <a:ext cx="628056" cy="18338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zh-TW" altLang="en-US" sz="24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3849389" y="3611378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TW" altLang="en-US" sz="24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153365" y="3611378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</a:t>
            </a:r>
            <a:endParaRPr lang="zh-TW" altLang="en-US" sz="24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348938" y="3645024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24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肘形接點 13"/>
          <p:cNvCxnSpPr>
            <a:stCxn id="7" idx="2"/>
            <a:endCxn id="9" idx="0"/>
          </p:cNvCxnSpPr>
          <p:nvPr/>
        </p:nvCxnSpPr>
        <p:spPr>
          <a:xfrm rot="5400000">
            <a:off x="4413828" y="2564163"/>
            <a:ext cx="796804" cy="129762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接點 14"/>
          <p:cNvCxnSpPr>
            <a:stCxn id="7" idx="2"/>
            <a:endCxn id="10" idx="0"/>
          </p:cNvCxnSpPr>
          <p:nvPr/>
        </p:nvCxnSpPr>
        <p:spPr>
          <a:xfrm rot="16200000" flipH="1">
            <a:off x="5065816" y="3209801"/>
            <a:ext cx="796804" cy="63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接點 15"/>
          <p:cNvCxnSpPr>
            <a:stCxn id="7" idx="2"/>
            <a:endCxn id="11" idx="0"/>
          </p:cNvCxnSpPr>
          <p:nvPr/>
        </p:nvCxnSpPr>
        <p:spPr>
          <a:xfrm rot="16200000" flipH="1">
            <a:off x="5646779" y="2628837"/>
            <a:ext cx="830450" cy="120192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7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442499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整合華藝學術資源，可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同時檢索電子書與期刊論文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804248" y="1394658"/>
            <a:ext cx="223224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>
                <a:latin typeface="微軟正黑體" pitchFamily="34" charset="-120"/>
                <a:ea typeface="微軟正黑體" pitchFamily="34" charset="-120"/>
              </a:rPr>
              <a:t>可切換電子書、文章和期刊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頁籤。</a:t>
            </a:r>
            <a:endParaRPr lang="en-US" altLang="zh-TW" sz="1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8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>
                <a:latin typeface="微軟正黑體" pitchFamily="34" charset="-120"/>
                <a:ea typeface="微軟正黑體" pitchFamily="34" charset="-120"/>
              </a:rPr>
              <a:t>一併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檢索「我</a:t>
            </a:r>
            <a:r>
              <a:rPr lang="zh-TW" altLang="en-US" sz="1800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書櫃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中</a:t>
            </a:r>
            <a:r>
              <a:rPr lang="zh-TW" altLang="en-US" sz="1800" dirty="0">
                <a:latin typeface="微軟正黑體" pitchFamily="34" charset="-120"/>
                <a:ea typeface="微軟正黑體" pitchFamily="34" charset="-120"/>
              </a:rPr>
              <a:t>有無符合搜尋條件的書籍、</a:t>
            </a: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文章。</a:t>
            </a:r>
            <a:endParaRPr lang="en-US" altLang="zh-TW" sz="1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S1-1-æª¢ç´¢é»å­æ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4"/>
          <a:stretch/>
        </p:blipFill>
        <p:spPr bwMode="auto">
          <a:xfrm>
            <a:off x="3635896" y="1394658"/>
            <a:ext cx="3069984" cy="504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3096344" cy="504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1043608" y="3932776"/>
            <a:ext cx="3240360" cy="1008787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於檢索框輸入關鍵字檢索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35897" y="1970375"/>
            <a:ext cx="3069984" cy="522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1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>
            <a:extLst>
              <a:ext uri="{FF2B5EF4-FFF2-40B4-BE49-F238E27FC236}">
                <a16:creationId xmlns:a16="http://schemas.microsoft.com/office/drawing/2014/main" xmlns="" id="{84458BCA-3E70-4F7C-9844-9E48BA00C553}"/>
              </a:ext>
            </a:extLst>
          </p:cNvPr>
          <p:cNvGrpSpPr/>
          <p:nvPr/>
        </p:nvGrpSpPr>
        <p:grpSpPr>
          <a:xfrm>
            <a:off x="93958" y="1153468"/>
            <a:ext cx="6684485" cy="2923606"/>
            <a:chOff x="-164572" y="1508562"/>
            <a:chExt cx="7159162" cy="2708392"/>
          </a:xfrm>
          <a:solidFill>
            <a:schemeClr val="bg2"/>
          </a:solidFill>
        </p:grpSpPr>
        <p:sp>
          <p:nvSpPr>
            <p:cNvPr id="29" name="Isosceles Triangle 18">
              <a:extLst>
                <a:ext uri="{FF2B5EF4-FFF2-40B4-BE49-F238E27FC236}">
                  <a16:creationId xmlns:a16="http://schemas.microsoft.com/office/drawing/2014/main" xmlns="" id="{C5E168FE-DEBE-4FB7-9E83-5168AEC492E6}"/>
                </a:ext>
              </a:extLst>
            </p:cNvPr>
            <p:cNvSpPr/>
            <p:nvPr/>
          </p:nvSpPr>
          <p:spPr>
            <a:xfrm rot="13869288">
              <a:off x="2403833" y="-373802"/>
              <a:ext cx="2022351" cy="7159162"/>
            </a:xfrm>
            <a:custGeom>
              <a:avLst/>
              <a:gdLst>
                <a:gd name="connsiteX0" fmla="*/ 0 w 573709"/>
                <a:gd name="connsiteY0" fmla="*/ 5046201 h 5046201"/>
                <a:gd name="connsiteX1" fmla="*/ 286855 w 573709"/>
                <a:gd name="connsiteY1" fmla="*/ 0 h 5046201"/>
                <a:gd name="connsiteX2" fmla="*/ 573709 w 573709"/>
                <a:gd name="connsiteY2" fmla="*/ 5046201 h 5046201"/>
                <a:gd name="connsiteX3" fmla="*/ 0 w 573709"/>
                <a:gd name="connsiteY3" fmla="*/ 5046201 h 5046201"/>
                <a:gd name="connsiteX0" fmla="*/ 0 w 1102449"/>
                <a:gd name="connsiteY0" fmla="*/ 5046201 h 5046201"/>
                <a:gd name="connsiteX1" fmla="*/ 286855 w 1102449"/>
                <a:gd name="connsiteY1" fmla="*/ 0 h 5046201"/>
                <a:gd name="connsiteX2" fmla="*/ 573709 w 1102449"/>
                <a:gd name="connsiteY2" fmla="*/ 5046201 h 5046201"/>
                <a:gd name="connsiteX3" fmla="*/ 0 w 1102449"/>
                <a:gd name="connsiteY3" fmla="*/ 5046201 h 5046201"/>
                <a:gd name="connsiteX0" fmla="*/ 0 w 1259161"/>
                <a:gd name="connsiteY0" fmla="*/ 5046201 h 5046201"/>
                <a:gd name="connsiteX1" fmla="*/ 286855 w 1259161"/>
                <a:gd name="connsiteY1" fmla="*/ 0 h 5046201"/>
                <a:gd name="connsiteX2" fmla="*/ 573709 w 1259161"/>
                <a:gd name="connsiteY2" fmla="*/ 5046201 h 5046201"/>
                <a:gd name="connsiteX3" fmla="*/ 0 w 1259161"/>
                <a:gd name="connsiteY3" fmla="*/ 5046201 h 5046201"/>
                <a:gd name="connsiteX0" fmla="*/ 0 w 1065786"/>
                <a:gd name="connsiteY0" fmla="*/ 5046201 h 5046201"/>
                <a:gd name="connsiteX1" fmla="*/ 286855 w 1065786"/>
                <a:gd name="connsiteY1" fmla="*/ 0 h 5046201"/>
                <a:gd name="connsiteX2" fmla="*/ 573709 w 1065786"/>
                <a:gd name="connsiteY2" fmla="*/ 5046201 h 5046201"/>
                <a:gd name="connsiteX3" fmla="*/ 0 w 1065786"/>
                <a:gd name="connsiteY3" fmla="*/ 5046201 h 5046201"/>
                <a:gd name="connsiteX0" fmla="*/ 237762 w 926505"/>
                <a:gd name="connsiteY0" fmla="*/ 5046201 h 6381729"/>
                <a:gd name="connsiteX1" fmla="*/ 524617 w 926505"/>
                <a:gd name="connsiteY1" fmla="*/ 0 h 6381729"/>
                <a:gd name="connsiteX2" fmla="*/ 0 w 926505"/>
                <a:gd name="connsiteY2" fmla="*/ 6381729 h 6381729"/>
                <a:gd name="connsiteX3" fmla="*/ 237762 w 926505"/>
                <a:gd name="connsiteY3" fmla="*/ 5046201 h 6381729"/>
                <a:gd name="connsiteX0" fmla="*/ 0 w 1414452"/>
                <a:gd name="connsiteY0" fmla="*/ 6113763 h 6381729"/>
                <a:gd name="connsiteX1" fmla="*/ 1012564 w 1414452"/>
                <a:gd name="connsiteY1" fmla="*/ 0 h 6381729"/>
                <a:gd name="connsiteX2" fmla="*/ 487947 w 1414452"/>
                <a:gd name="connsiteY2" fmla="*/ 6381729 h 6381729"/>
                <a:gd name="connsiteX3" fmla="*/ 0 w 1414452"/>
                <a:gd name="connsiteY3" fmla="*/ 6113763 h 6381729"/>
                <a:gd name="connsiteX0" fmla="*/ 0 w 1319354"/>
                <a:gd name="connsiteY0" fmla="*/ 6113763 h 6901460"/>
                <a:gd name="connsiteX1" fmla="*/ 1012564 w 1319354"/>
                <a:gd name="connsiteY1" fmla="*/ 0 h 6901460"/>
                <a:gd name="connsiteX2" fmla="*/ 87708 w 1319354"/>
                <a:gd name="connsiteY2" fmla="*/ 6901460 h 6901460"/>
                <a:gd name="connsiteX3" fmla="*/ 0 w 1319354"/>
                <a:gd name="connsiteY3" fmla="*/ 6113763 h 6901460"/>
                <a:gd name="connsiteX0" fmla="*/ 0 w 1390651"/>
                <a:gd name="connsiteY0" fmla="*/ 6113763 h 6901460"/>
                <a:gd name="connsiteX1" fmla="*/ 1012564 w 1390651"/>
                <a:gd name="connsiteY1" fmla="*/ 0 h 6901460"/>
                <a:gd name="connsiteX2" fmla="*/ 87708 w 1390651"/>
                <a:gd name="connsiteY2" fmla="*/ 6901460 h 6901460"/>
                <a:gd name="connsiteX3" fmla="*/ 0 w 1390651"/>
                <a:gd name="connsiteY3" fmla="*/ 6113763 h 6901460"/>
                <a:gd name="connsiteX0" fmla="*/ 0 w 1799834"/>
                <a:gd name="connsiteY0" fmla="*/ 6455120 h 6901460"/>
                <a:gd name="connsiteX1" fmla="*/ 1421747 w 1799834"/>
                <a:gd name="connsiteY1" fmla="*/ 0 h 6901460"/>
                <a:gd name="connsiteX2" fmla="*/ 496891 w 1799834"/>
                <a:gd name="connsiteY2" fmla="*/ 6901460 h 6901460"/>
                <a:gd name="connsiteX3" fmla="*/ 0 w 1799834"/>
                <a:gd name="connsiteY3" fmla="*/ 6455120 h 6901460"/>
                <a:gd name="connsiteX0" fmla="*/ 0 w 1799834"/>
                <a:gd name="connsiteY0" fmla="*/ 6455120 h 6901460"/>
                <a:gd name="connsiteX1" fmla="*/ 1421747 w 1799834"/>
                <a:gd name="connsiteY1" fmla="*/ 0 h 6901460"/>
                <a:gd name="connsiteX2" fmla="*/ 496891 w 1799834"/>
                <a:gd name="connsiteY2" fmla="*/ 6901460 h 6901460"/>
                <a:gd name="connsiteX3" fmla="*/ 0 w 1799834"/>
                <a:gd name="connsiteY3" fmla="*/ 6455120 h 6901460"/>
                <a:gd name="connsiteX0" fmla="*/ 0 w 1799834"/>
                <a:gd name="connsiteY0" fmla="*/ 6455120 h 6901460"/>
                <a:gd name="connsiteX1" fmla="*/ 1421747 w 1799834"/>
                <a:gd name="connsiteY1" fmla="*/ 0 h 6901460"/>
                <a:gd name="connsiteX2" fmla="*/ 496891 w 1799834"/>
                <a:gd name="connsiteY2" fmla="*/ 6901460 h 6901460"/>
                <a:gd name="connsiteX3" fmla="*/ 0 w 1799834"/>
                <a:gd name="connsiteY3" fmla="*/ 6455120 h 6901460"/>
                <a:gd name="connsiteX0" fmla="*/ 0 w 1799834"/>
                <a:gd name="connsiteY0" fmla="*/ 6455120 h 6901460"/>
                <a:gd name="connsiteX1" fmla="*/ 1421747 w 1799834"/>
                <a:gd name="connsiteY1" fmla="*/ 0 h 6901460"/>
                <a:gd name="connsiteX2" fmla="*/ 496891 w 1799834"/>
                <a:gd name="connsiteY2" fmla="*/ 6901460 h 6901460"/>
                <a:gd name="connsiteX3" fmla="*/ 0 w 1799834"/>
                <a:gd name="connsiteY3" fmla="*/ 6455120 h 6901460"/>
                <a:gd name="connsiteX0" fmla="*/ 0 w 1799834"/>
                <a:gd name="connsiteY0" fmla="*/ 6455120 h 6901460"/>
                <a:gd name="connsiteX1" fmla="*/ 1421747 w 1799834"/>
                <a:gd name="connsiteY1" fmla="*/ 0 h 6901460"/>
                <a:gd name="connsiteX2" fmla="*/ 496891 w 1799834"/>
                <a:gd name="connsiteY2" fmla="*/ 6901460 h 6901460"/>
                <a:gd name="connsiteX3" fmla="*/ 0 w 1799834"/>
                <a:gd name="connsiteY3" fmla="*/ 6455120 h 6901460"/>
                <a:gd name="connsiteX0" fmla="*/ 0 w 1799834"/>
                <a:gd name="connsiteY0" fmla="*/ 6455120 h 6901460"/>
                <a:gd name="connsiteX1" fmla="*/ 1421747 w 1799834"/>
                <a:gd name="connsiteY1" fmla="*/ 0 h 6901460"/>
                <a:gd name="connsiteX2" fmla="*/ 496891 w 1799834"/>
                <a:gd name="connsiteY2" fmla="*/ 6901460 h 6901460"/>
                <a:gd name="connsiteX3" fmla="*/ 0 w 1799834"/>
                <a:gd name="connsiteY3" fmla="*/ 6455120 h 6901460"/>
                <a:gd name="connsiteX0" fmla="*/ 0 w 1732437"/>
                <a:gd name="connsiteY0" fmla="*/ 6575741 h 6901460"/>
                <a:gd name="connsiteX1" fmla="*/ 1354350 w 1732437"/>
                <a:gd name="connsiteY1" fmla="*/ 0 h 6901460"/>
                <a:gd name="connsiteX2" fmla="*/ 429494 w 1732437"/>
                <a:gd name="connsiteY2" fmla="*/ 6901460 h 6901460"/>
                <a:gd name="connsiteX3" fmla="*/ 0 w 1732437"/>
                <a:gd name="connsiteY3" fmla="*/ 6575741 h 6901460"/>
                <a:gd name="connsiteX0" fmla="*/ 0 w 1732437"/>
                <a:gd name="connsiteY0" fmla="*/ 6575741 h 6901460"/>
                <a:gd name="connsiteX1" fmla="*/ 1354350 w 1732437"/>
                <a:gd name="connsiteY1" fmla="*/ 0 h 6901460"/>
                <a:gd name="connsiteX2" fmla="*/ 429494 w 1732437"/>
                <a:gd name="connsiteY2" fmla="*/ 6901460 h 6901460"/>
                <a:gd name="connsiteX3" fmla="*/ 0 w 1732437"/>
                <a:gd name="connsiteY3" fmla="*/ 6575741 h 6901460"/>
                <a:gd name="connsiteX0" fmla="*/ 0 w 1732437"/>
                <a:gd name="connsiteY0" fmla="*/ 6575741 h 6901460"/>
                <a:gd name="connsiteX1" fmla="*/ 1354350 w 1732437"/>
                <a:gd name="connsiteY1" fmla="*/ 0 h 6901460"/>
                <a:gd name="connsiteX2" fmla="*/ 429494 w 1732437"/>
                <a:gd name="connsiteY2" fmla="*/ 6901460 h 6901460"/>
                <a:gd name="connsiteX3" fmla="*/ 0 w 1732437"/>
                <a:gd name="connsiteY3" fmla="*/ 6575741 h 6901460"/>
                <a:gd name="connsiteX0" fmla="*/ 0 w 1765698"/>
                <a:gd name="connsiteY0" fmla="*/ 6575741 h 6901460"/>
                <a:gd name="connsiteX1" fmla="*/ 1354350 w 1765698"/>
                <a:gd name="connsiteY1" fmla="*/ 0 h 6901460"/>
                <a:gd name="connsiteX2" fmla="*/ 429494 w 1765698"/>
                <a:gd name="connsiteY2" fmla="*/ 6901460 h 6901460"/>
                <a:gd name="connsiteX3" fmla="*/ 0 w 1765698"/>
                <a:gd name="connsiteY3" fmla="*/ 6575741 h 6901460"/>
                <a:gd name="connsiteX0" fmla="*/ 0 w 1771852"/>
                <a:gd name="connsiteY0" fmla="*/ 6575741 h 6901460"/>
                <a:gd name="connsiteX1" fmla="*/ 1354350 w 1771852"/>
                <a:gd name="connsiteY1" fmla="*/ 0 h 6901460"/>
                <a:gd name="connsiteX2" fmla="*/ 429494 w 1771852"/>
                <a:gd name="connsiteY2" fmla="*/ 6901460 h 6901460"/>
                <a:gd name="connsiteX3" fmla="*/ 0 w 1771852"/>
                <a:gd name="connsiteY3" fmla="*/ 6575741 h 6901460"/>
                <a:gd name="connsiteX0" fmla="*/ 0 w 1771852"/>
                <a:gd name="connsiteY0" fmla="*/ 6575741 h 6901460"/>
                <a:gd name="connsiteX1" fmla="*/ 1354350 w 1771852"/>
                <a:gd name="connsiteY1" fmla="*/ 0 h 6901460"/>
                <a:gd name="connsiteX2" fmla="*/ 429494 w 1771852"/>
                <a:gd name="connsiteY2" fmla="*/ 6901460 h 6901460"/>
                <a:gd name="connsiteX3" fmla="*/ 0 w 1771852"/>
                <a:gd name="connsiteY3" fmla="*/ 6575741 h 6901460"/>
                <a:gd name="connsiteX0" fmla="*/ 0 w 1771852"/>
                <a:gd name="connsiteY0" fmla="*/ 6575741 h 6934899"/>
                <a:gd name="connsiteX1" fmla="*/ 1354350 w 1771852"/>
                <a:gd name="connsiteY1" fmla="*/ 0 h 6934899"/>
                <a:gd name="connsiteX2" fmla="*/ 429494 w 1771852"/>
                <a:gd name="connsiteY2" fmla="*/ 6901460 h 6934899"/>
                <a:gd name="connsiteX3" fmla="*/ 379454 w 1771852"/>
                <a:gd name="connsiteY3" fmla="*/ 6934594 h 6934899"/>
                <a:gd name="connsiteX4" fmla="*/ 0 w 1771852"/>
                <a:gd name="connsiteY4" fmla="*/ 6575741 h 6934899"/>
                <a:gd name="connsiteX0" fmla="*/ 0 w 2153116"/>
                <a:gd name="connsiteY0" fmla="*/ 6339028 h 6934899"/>
                <a:gd name="connsiteX1" fmla="*/ 1735614 w 2153116"/>
                <a:gd name="connsiteY1" fmla="*/ 0 h 6934899"/>
                <a:gd name="connsiteX2" fmla="*/ 810758 w 2153116"/>
                <a:gd name="connsiteY2" fmla="*/ 6901460 h 6934899"/>
                <a:gd name="connsiteX3" fmla="*/ 760718 w 2153116"/>
                <a:gd name="connsiteY3" fmla="*/ 6934594 h 6934899"/>
                <a:gd name="connsiteX4" fmla="*/ 0 w 2153116"/>
                <a:gd name="connsiteY4" fmla="*/ 6339028 h 6934899"/>
                <a:gd name="connsiteX0" fmla="*/ 0 w 2078512"/>
                <a:gd name="connsiteY0" fmla="*/ 6339028 h 6934890"/>
                <a:gd name="connsiteX1" fmla="*/ 1735614 w 2078512"/>
                <a:gd name="connsiteY1" fmla="*/ 0 h 6934890"/>
                <a:gd name="connsiteX2" fmla="*/ 515436 w 2078512"/>
                <a:gd name="connsiteY2" fmla="*/ 6900086 h 6934890"/>
                <a:gd name="connsiteX3" fmla="*/ 760718 w 2078512"/>
                <a:gd name="connsiteY3" fmla="*/ 6934594 h 6934890"/>
                <a:gd name="connsiteX4" fmla="*/ 0 w 2078512"/>
                <a:gd name="connsiteY4" fmla="*/ 6339028 h 6934890"/>
                <a:gd name="connsiteX0" fmla="*/ 52808 w 2131320"/>
                <a:gd name="connsiteY0" fmla="*/ 6339028 h 7490704"/>
                <a:gd name="connsiteX1" fmla="*/ 1788422 w 2131320"/>
                <a:gd name="connsiteY1" fmla="*/ 0 h 7490704"/>
                <a:gd name="connsiteX2" fmla="*/ 568244 w 2131320"/>
                <a:gd name="connsiteY2" fmla="*/ 6900086 h 7490704"/>
                <a:gd name="connsiteX3" fmla="*/ 52808 w 2131320"/>
                <a:gd name="connsiteY3" fmla="*/ 6339028 h 7490704"/>
                <a:gd name="connsiteX0" fmla="*/ 50558 w 2129070"/>
                <a:gd name="connsiteY0" fmla="*/ 6339028 h 6982312"/>
                <a:gd name="connsiteX1" fmla="*/ 1786172 w 2129070"/>
                <a:gd name="connsiteY1" fmla="*/ 0 h 6982312"/>
                <a:gd name="connsiteX2" fmla="*/ 565994 w 2129070"/>
                <a:gd name="connsiteY2" fmla="*/ 6900086 h 6982312"/>
                <a:gd name="connsiteX3" fmla="*/ 50558 w 2129070"/>
                <a:gd name="connsiteY3" fmla="*/ 6339028 h 6982312"/>
                <a:gd name="connsiteX0" fmla="*/ 0 w 2078512"/>
                <a:gd name="connsiteY0" fmla="*/ 6339028 h 6900086"/>
                <a:gd name="connsiteX1" fmla="*/ 1735614 w 2078512"/>
                <a:gd name="connsiteY1" fmla="*/ 0 h 6900086"/>
                <a:gd name="connsiteX2" fmla="*/ 515436 w 2078512"/>
                <a:gd name="connsiteY2" fmla="*/ 6900086 h 6900086"/>
                <a:gd name="connsiteX3" fmla="*/ 0 w 2078512"/>
                <a:gd name="connsiteY3" fmla="*/ 6339028 h 6900086"/>
                <a:gd name="connsiteX0" fmla="*/ 0 w 2085350"/>
                <a:gd name="connsiteY0" fmla="*/ 6339028 h 6863807"/>
                <a:gd name="connsiteX1" fmla="*/ 1735614 w 2085350"/>
                <a:gd name="connsiteY1" fmla="*/ 0 h 6863807"/>
                <a:gd name="connsiteX2" fmla="*/ 546509 w 2085350"/>
                <a:gd name="connsiteY2" fmla="*/ 6863807 h 6863807"/>
                <a:gd name="connsiteX3" fmla="*/ 0 w 2085350"/>
                <a:gd name="connsiteY3" fmla="*/ 6339028 h 6863807"/>
                <a:gd name="connsiteX0" fmla="*/ 0 w 2085350"/>
                <a:gd name="connsiteY0" fmla="*/ 6339028 h 6863807"/>
                <a:gd name="connsiteX1" fmla="*/ 1735614 w 2085350"/>
                <a:gd name="connsiteY1" fmla="*/ 0 h 6863807"/>
                <a:gd name="connsiteX2" fmla="*/ 546509 w 2085350"/>
                <a:gd name="connsiteY2" fmla="*/ 6863807 h 6863807"/>
                <a:gd name="connsiteX3" fmla="*/ 0 w 2085350"/>
                <a:gd name="connsiteY3" fmla="*/ 6339028 h 6863807"/>
                <a:gd name="connsiteX0" fmla="*/ 0 w 2085350"/>
                <a:gd name="connsiteY0" fmla="*/ 6339028 h 6863807"/>
                <a:gd name="connsiteX1" fmla="*/ 1735614 w 2085350"/>
                <a:gd name="connsiteY1" fmla="*/ 0 h 6863807"/>
                <a:gd name="connsiteX2" fmla="*/ 546509 w 2085350"/>
                <a:gd name="connsiteY2" fmla="*/ 6863807 h 6863807"/>
                <a:gd name="connsiteX3" fmla="*/ 0 w 2085350"/>
                <a:gd name="connsiteY3" fmla="*/ 6339028 h 6863807"/>
                <a:gd name="connsiteX0" fmla="*/ 0 w 2011283"/>
                <a:gd name="connsiteY0" fmla="*/ 6483332 h 6863807"/>
                <a:gd name="connsiteX1" fmla="*/ 1661547 w 2011283"/>
                <a:gd name="connsiteY1" fmla="*/ 0 h 6863807"/>
                <a:gd name="connsiteX2" fmla="*/ 472442 w 2011283"/>
                <a:gd name="connsiteY2" fmla="*/ 6863807 h 6863807"/>
                <a:gd name="connsiteX3" fmla="*/ 0 w 2011283"/>
                <a:gd name="connsiteY3" fmla="*/ 6483332 h 6863807"/>
                <a:gd name="connsiteX0" fmla="*/ 0 w 2034244"/>
                <a:gd name="connsiteY0" fmla="*/ 6436711 h 6863807"/>
                <a:gd name="connsiteX1" fmla="*/ 1684508 w 2034244"/>
                <a:gd name="connsiteY1" fmla="*/ 0 h 6863807"/>
                <a:gd name="connsiteX2" fmla="*/ 495403 w 2034244"/>
                <a:gd name="connsiteY2" fmla="*/ 6863807 h 6863807"/>
                <a:gd name="connsiteX3" fmla="*/ 0 w 2034244"/>
                <a:gd name="connsiteY3" fmla="*/ 6436711 h 6863807"/>
                <a:gd name="connsiteX0" fmla="*/ 0 w 2034244"/>
                <a:gd name="connsiteY0" fmla="*/ 6436711 h 6863807"/>
                <a:gd name="connsiteX1" fmla="*/ 1684508 w 2034244"/>
                <a:gd name="connsiteY1" fmla="*/ 0 h 6863807"/>
                <a:gd name="connsiteX2" fmla="*/ 495403 w 2034244"/>
                <a:gd name="connsiteY2" fmla="*/ 6863807 h 6863807"/>
                <a:gd name="connsiteX3" fmla="*/ 0 w 2034244"/>
                <a:gd name="connsiteY3" fmla="*/ 6436711 h 6863807"/>
                <a:gd name="connsiteX0" fmla="*/ 0 w 2034244"/>
                <a:gd name="connsiteY0" fmla="*/ 6436711 h 6863807"/>
                <a:gd name="connsiteX1" fmla="*/ 1684508 w 2034244"/>
                <a:gd name="connsiteY1" fmla="*/ 0 h 6863807"/>
                <a:gd name="connsiteX2" fmla="*/ 495403 w 2034244"/>
                <a:gd name="connsiteY2" fmla="*/ 6863807 h 6863807"/>
                <a:gd name="connsiteX3" fmla="*/ 0 w 2034244"/>
                <a:gd name="connsiteY3" fmla="*/ 6436711 h 686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4244" h="6863807">
                  <a:moveTo>
                    <a:pt x="0" y="6436711"/>
                  </a:moveTo>
                  <a:cubicBezTo>
                    <a:pt x="1399248" y="4673254"/>
                    <a:pt x="2105413" y="2082553"/>
                    <a:pt x="1684508" y="0"/>
                  </a:cubicBezTo>
                  <a:cubicBezTo>
                    <a:pt x="2463404" y="2006750"/>
                    <a:pt x="1886739" y="5134580"/>
                    <a:pt x="495403" y="6863807"/>
                  </a:cubicBezTo>
                  <a:cubicBezTo>
                    <a:pt x="244171" y="6659076"/>
                    <a:pt x="210034" y="6611053"/>
                    <a:pt x="0" y="643671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ight Triangle 62">
              <a:extLst>
                <a:ext uri="{FF2B5EF4-FFF2-40B4-BE49-F238E27FC236}">
                  <a16:creationId xmlns:a16="http://schemas.microsoft.com/office/drawing/2014/main" xmlns="" id="{FAF211FC-75A8-4006-B0C6-1844719A931C}"/>
                </a:ext>
              </a:extLst>
            </p:cNvPr>
            <p:cNvSpPr/>
            <p:nvPr/>
          </p:nvSpPr>
          <p:spPr>
            <a:xfrm rot="13901345">
              <a:off x="5952286" y="1508562"/>
              <a:ext cx="914400" cy="91439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32972" y="404664"/>
            <a:ext cx="6803324" cy="360040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獨家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延伸檢索功能，提供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知識探索服務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67">
            <a:extLst>
              <a:ext uri="{FF2B5EF4-FFF2-40B4-BE49-F238E27FC236}">
                <a16:creationId xmlns:a16="http://schemas.microsoft.com/office/drawing/2014/main" xmlns="" id="{1C801118-FFA0-4B62-B3B1-0620C75FA7C0}"/>
              </a:ext>
            </a:extLst>
          </p:cNvPr>
          <p:cNvGrpSpPr/>
          <p:nvPr/>
        </p:nvGrpSpPr>
        <p:grpSpPr>
          <a:xfrm>
            <a:off x="6699550" y="2318574"/>
            <a:ext cx="2444453" cy="1349861"/>
            <a:chOff x="1893412" y="4139298"/>
            <a:chExt cx="3647461" cy="1349862"/>
          </a:xfrm>
        </p:grpSpPr>
        <p:sp>
          <p:nvSpPr>
            <p:cNvPr id="13" name="TextBox 68">
              <a:extLst>
                <a:ext uri="{FF2B5EF4-FFF2-40B4-BE49-F238E27FC236}">
                  <a16:creationId xmlns:a16="http://schemas.microsoft.com/office/drawing/2014/main" xmlns="" id="{FE20157F-BEB2-4F22-AF32-425C6D6D2B04}"/>
                </a:ext>
              </a:extLst>
            </p:cNvPr>
            <p:cNvSpPr txBox="1"/>
            <p:nvPr/>
          </p:nvSpPr>
          <p:spPr>
            <a:xfrm>
              <a:off x="1893415" y="4427330"/>
              <a:ext cx="3647458" cy="1061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依照關鍵字和各關聯詞的聯集，重新搜尋，找到想要的資料</a:t>
              </a:r>
              <a:r>
                <a:rPr lang="en-US" altLang="zh-TW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!</a:t>
              </a:r>
            </a:p>
          </p:txBody>
        </p:sp>
        <p:sp>
          <p:nvSpPr>
            <p:cNvPr id="14" name="TextBox 69">
              <a:extLst>
                <a:ext uri="{FF2B5EF4-FFF2-40B4-BE49-F238E27FC236}">
                  <a16:creationId xmlns:a16="http://schemas.microsoft.com/office/drawing/2014/main" xmlns="" id="{EF0ED475-7C07-42EB-89BD-DFD6C3A390E0}"/>
                </a:ext>
              </a:extLst>
            </p:cNvPr>
            <p:cNvSpPr txBox="1"/>
            <p:nvPr/>
          </p:nvSpPr>
          <p:spPr>
            <a:xfrm>
              <a:off x="1893412" y="4139298"/>
              <a:ext cx="36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>
                  <a:solidFill>
                    <a:srgbClr val="FBA2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更新檢索結果</a:t>
              </a:r>
              <a:endParaRPr lang="ko-KR" altLang="en-US" sz="1600" b="1" dirty="0">
                <a:solidFill>
                  <a:srgbClr val="FBA200"/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5" name="Group 70">
            <a:extLst>
              <a:ext uri="{FF2B5EF4-FFF2-40B4-BE49-F238E27FC236}">
                <a16:creationId xmlns:a16="http://schemas.microsoft.com/office/drawing/2014/main" xmlns="" id="{0D59167F-E0CD-4434-BF58-8D712DD66E73}"/>
              </a:ext>
            </a:extLst>
          </p:cNvPr>
          <p:cNvGrpSpPr/>
          <p:nvPr/>
        </p:nvGrpSpPr>
        <p:grpSpPr>
          <a:xfrm>
            <a:off x="4860032" y="3464722"/>
            <a:ext cx="3769438" cy="666359"/>
            <a:chOff x="2068190" y="4283314"/>
            <a:chExt cx="3647460" cy="377617"/>
          </a:xfrm>
        </p:grpSpPr>
        <p:sp>
          <p:nvSpPr>
            <p:cNvPr id="16" name="TextBox 71">
              <a:extLst>
                <a:ext uri="{FF2B5EF4-FFF2-40B4-BE49-F238E27FC236}">
                  <a16:creationId xmlns:a16="http://schemas.microsoft.com/office/drawing/2014/main" xmlns="" id="{FDB584BC-2B49-4A26-A79E-982CCA70D381}"/>
                </a:ext>
              </a:extLst>
            </p:cNvPr>
            <p:cNvSpPr txBox="1"/>
            <p:nvPr/>
          </p:nvSpPr>
          <p:spPr>
            <a:xfrm>
              <a:off x="2068191" y="4486518"/>
              <a:ext cx="3647459" cy="174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您可點選</a:t>
              </a:r>
              <a:r>
                <a:rPr lang="en-US" altLang="zh-TW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1</a:t>
              </a:r>
              <a:r>
                <a:rPr lang="zh-TW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組或多組關聯詞，加入檢索框檢索。</a:t>
              </a:r>
            </a:p>
          </p:txBody>
        </p:sp>
        <p:sp>
          <p:nvSpPr>
            <p:cNvPr id="17" name="TextBox 72">
              <a:extLst>
                <a:ext uri="{FF2B5EF4-FFF2-40B4-BE49-F238E27FC236}">
                  <a16:creationId xmlns:a16="http://schemas.microsoft.com/office/drawing/2014/main" xmlns="" id="{416F1F76-1102-4B19-AB69-D77E1012E9CE}"/>
                </a:ext>
              </a:extLst>
            </p:cNvPr>
            <p:cNvSpPr txBox="1"/>
            <p:nvPr/>
          </p:nvSpPr>
          <p:spPr>
            <a:xfrm>
              <a:off x="2068190" y="4283314"/>
              <a:ext cx="3647459" cy="191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>
                  <a:solidFill>
                    <a:srgbClr val="90C2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將關聯詞加入檢索</a:t>
              </a:r>
              <a:endParaRPr lang="ko-KR" altLang="en-US" sz="1600" b="1" dirty="0">
                <a:solidFill>
                  <a:srgbClr val="90C221"/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8" name="Group 73">
            <a:extLst>
              <a:ext uri="{FF2B5EF4-FFF2-40B4-BE49-F238E27FC236}">
                <a16:creationId xmlns:a16="http://schemas.microsoft.com/office/drawing/2014/main" xmlns="" id="{21E64295-81A6-4D4C-B776-589019E28038}"/>
              </a:ext>
            </a:extLst>
          </p:cNvPr>
          <p:cNvGrpSpPr/>
          <p:nvPr/>
        </p:nvGrpSpPr>
        <p:grpSpPr>
          <a:xfrm>
            <a:off x="3563890" y="4274518"/>
            <a:ext cx="4056807" cy="696303"/>
            <a:chOff x="2049830" y="4164740"/>
            <a:chExt cx="3647459" cy="696302"/>
          </a:xfrm>
        </p:grpSpPr>
        <p:sp>
          <p:nvSpPr>
            <p:cNvPr id="19" name="TextBox 74">
              <a:extLst>
                <a:ext uri="{FF2B5EF4-FFF2-40B4-BE49-F238E27FC236}">
                  <a16:creationId xmlns:a16="http://schemas.microsoft.com/office/drawing/2014/main" xmlns="" id="{E73D6EB2-9909-4F1A-875A-0D79AC81B0B6}"/>
                </a:ext>
              </a:extLst>
            </p:cNvPr>
            <p:cNvSpPr txBox="1"/>
            <p:nvPr/>
          </p:nvSpPr>
          <p:spPr>
            <a:xfrm>
              <a:off x="2049830" y="4442316"/>
              <a:ext cx="3470487" cy="41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系統篩選出</a:t>
              </a:r>
              <a:r>
                <a:rPr lang="en-US" altLang="zh-TW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6</a:t>
              </a:r>
              <a:r>
                <a:rPr lang="zh-TW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組與您輸入的關鍵字相關的關聯詞。</a:t>
              </a:r>
              <a:endParaRPr lang="ko-KR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  <p:sp>
          <p:nvSpPr>
            <p:cNvPr id="20" name="TextBox 75">
              <a:extLst>
                <a:ext uri="{FF2B5EF4-FFF2-40B4-BE49-F238E27FC236}">
                  <a16:creationId xmlns:a16="http://schemas.microsoft.com/office/drawing/2014/main" xmlns="" id="{7362CD39-C71B-4358-BDA0-CBB0198D68F9}"/>
                </a:ext>
              </a:extLst>
            </p:cNvPr>
            <p:cNvSpPr txBox="1"/>
            <p:nvPr/>
          </p:nvSpPr>
          <p:spPr>
            <a:xfrm>
              <a:off x="2049830" y="4164740"/>
              <a:ext cx="36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>
                  <a:solidFill>
                    <a:srgbClr val="07A39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系統篩選出關聯詞</a:t>
              </a:r>
              <a:endParaRPr lang="ko-KR" altLang="en-US" sz="1600" b="1" dirty="0">
                <a:solidFill>
                  <a:srgbClr val="07A398"/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9" name="Group 76">
            <a:extLst>
              <a:ext uri="{FF2B5EF4-FFF2-40B4-BE49-F238E27FC236}">
                <a16:creationId xmlns:a16="http://schemas.microsoft.com/office/drawing/2014/main" xmlns="" id="{4125003F-164F-4C35-BD52-BDE7B7F18600}"/>
              </a:ext>
            </a:extLst>
          </p:cNvPr>
          <p:cNvGrpSpPr/>
          <p:nvPr/>
        </p:nvGrpSpPr>
        <p:grpSpPr>
          <a:xfrm>
            <a:off x="1907706" y="4994595"/>
            <a:ext cx="3482348" cy="1041738"/>
            <a:chOff x="2113657" y="4264548"/>
            <a:chExt cx="3647460" cy="1041738"/>
          </a:xfrm>
        </p:grpSpPr>
        <p:sp>
          <p:nvSpPr>
            <p:cNvPr id="22" name="TextBox 77">
              <a:extLst>
                <a:ext uri="{FF2B5EF4-FFF2-40B4-BE49-F238E27FC236}">
                  <a16:creationId xmlns:a16="http://schemas.microsoft.com/office/drawing/2014/main" xmlns="" id="{AC92F9AC-4ABD-41B4-8274-7683B3EF13B2}"/>
                </a:ext>
              </a:extLst>
            </p:cNvPr>
            <p:cNvSpPr txBox="1"/>
            <p:nvPr/>
          </p:nvSpPr>
          <p:spPr>
            <a:xfrm>
              <a:off x="2113657" y="4552579"/>
              <a:ext cx="3647459" cy="753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若檢索出來的資料未能符合您的使用需求，可點選畫面右下方的延伸檢索按鈕。</a:t>
              </a:r>
              <a:r>
                <a:rPr lang="en-US" altLang="ko-KR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.      </a:t>
              </a:r>
              <a:endParaRPr lang="ko-KR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  <p:sp>
          <p:nvSpPr>
            <p:cNvPr id="23" name="TextBox 78">
              <a:extLst>
                <a:ext uri="{FF2B5EF4-FFF2-40B4-BE49-F238E27FC236}">
                  <a16:creationId xmlns:a16="http://schemas.microsoft.com/office/drawing/2014/main" xmlns="" id="{C94CDD0A-DBD6-4B28-ADDD-520E25E46C85}"/>
                </a:ext>
              </a:extLst>
            </p:cNvPr>
            <p:cNvSpPr txBox="1"/>
            <p:nvPr/>
          </p:nvSpPr>
          <p:spPr>
            <a:xfrm>
              <a:off x="2113658" y="4264548"/>
              <a:ext cx="36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>
                  <a:solidFill>
                    <a:srgbClr val="0680C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點選延伸檢索按鈕</a:t>
              </a:r>
              <a:endParaRPr lang="ko-KR" altLang="en-US" sz="1600" b="1" dirty="0">
                <a:solidFill>
                  <a:srgbClr val="0680C3"/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</p:grp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xmlns="" id="{B1FF3BCC-3105-4077-BF87-80D3BD527710}"/>
              </a:ext>
            </a:extLst>
          </p:cNvPr>
          <p:cNvCxnSpPr/>
          <p:nvPr/>
        </p:nvCxnSpPr>
        <p:spPr>
          <a:xfrm rot="16200000" flipH="1">
            <a:off x="5850233" y="1808281"/>
            <a:ext cx="360000" cy="1260000"/>
          </a:xfrm>
          <a:prstGeom prst="bentConnector2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xmlns="" id="{410B27BA-91BB-4D0E-9ECF-FA6090D3EF37}"/>
              </a:ext>
            </a:extLst>
          </p:cNvPr>
          <p:cNvCxnSpPr/>
          <p:nvPr/>
        </p:nvCxnSpPr>
        <p:spPr>
          <a:xfrm rot="16200000" flipH="1">
            <a:off x="3743864" y="2510352"/>
            <a:ext cx="720000" cy="1512000"/>
          </a:xfrm>
          <a:prstGeom prst="bentConnector2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xmlns="" id="{0706C9E1-2BA9-4F6D-9E73-0B952B2DF3FA}"/>
              </a:ext>
            </a:extLst>
          </p:cNvPr>
          <p:cNvCxnSpPr/>
          <p:nvPr/>
        </p:nvCxnSpPr>
        <p:spPr>
          <a:xfrm rot="16200000" flipH="1">
            <a:off x="2393887" y="3320448"/>
            <a:ext cx="756000" cy="1512000"/>
          </a:xfrm>
          <a:prstGeom prst="bentConnector2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xmlns="" id="{3CDEF391-2E75-4690-8113-22E1D3080421}"/>
              </a:ext>
            </a:extLst>
          </p:cNvPr>
          <p:cNvCxnSpPr/>
          <p:nvPr/>
        </p:nvCxnSpPr>
        <p:spPr>
          <a:xfrm rot="16200000" flipH="1">
            <a:off x="1097704" y="4364536"/>
            <a:ext cx="540000" cy="1080000"/>
          </a:xfrm>
          <a:prstGeom prst="bentConnector2">
            <a:avLst/>
          </a:prstGeom>
          <a:noFill/>
          <a:ln w="25400" cap="flat" cmpd="sng" algn="ctr">
            <a:solidFill>
              <a:srgbClr val="000000">
                <a:lumMod val="65000"/>
                <a:lumOff val="35000"/>
              </a:srgbClr>
            </a:solidFill>
            <a:prstDash val="sysDot"/>
            <a:miter lim="800000"/>
            <a:tailEnd type="triangle"/>
          </a:ln>
          <a:effectLst/>
        </p:spPr>
      </p:cxnSp>
      <p:pic>
        <p:nvPicPr>
          <p:cNvPr id="1026" name="Picture 2" descr="btn_relate_sear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29" y="355443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圓角矩形圖說文字 41"/>
          <p:cNvSpPr/>
          <p:nvPr/>
        </p:nvSpPr>
        <p:spPr>
          <a:xfrm>
            <a:off x="1331640" y="1917435"/>
            <a:ext cx="1404184" cy="1547290"/>
          </a:xfrm>
          <a:prstGeom prst="wedgeRoundRectCallout">
            <a:avLst>
              <a:gd name="adj1" fmla="val 23842"/>
              <a:gd name="adj2" fmla="val 60679"/>
              <a:gd name="adj3" fmla="val 1666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1547669" y="2546321"/>
            <a:ext cx="973239" cy="324000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renaissance </a:t>
            </a:r>
            <a:endParaRPr lang="zh-TW" altLang="en-US" sz="1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1547669" y="2086882"/>
            <a:ext cx="973239" cy="324000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人文主義</a:t>
            </a:r>
          </a:p>
        </p:txBody>
      </p:sp>
      <p:sp>
        <p:nvSpPr>
          <p:cNvPr id="46" name="圓角矩形 45"/>
          <p:cNvSpPr/>
          <p:nvPr/>
        </p:nvSpPr>
        <p:spPr>
          <a:xfrm>
            <a:off x="1547669" y="2985069"/>
            <a:ext cx="973239" cy="324000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達文西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2915817" y="2135459"/>
            <a:ext cx="2016224" cy="38430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360" tIns="45680" rIns="91360" bIns="45680" rtlCol="0" anchor="ctr"/>
          <a:lstStyle/>
          <a:p>
            <a:r>
              <a:rPr lang="zh-TW" altLang="en-US" sz="1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文藝復興</a:t>
            </a:r>
          </a:p>
        </p:txBody>
      </p:sp>
      <p:pic>
        <p:nvPicPr>
          <p:cNvPr id="48" name="Picture 8" descr="btn_input_search_g_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108" y="2213905"/>
            <a:ext cx="285750" cy="2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圓角矩形 42"/>
          <p:cNvSpPr/>
          <p:nvPr/>
        </p:nvSpPr>
        <p:spPr>
          <a:xfrm>
            <a:off x="3910946" y="2219613"/>
            <a:ext cx="661054" cy="21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zh-TW" altLang="en-US" sz="1100" b="1" dirty="0">
                <a:solidFill>
                  <a:prstClr val="white"/>
                </a:solidFill>
              </a:rPr>
              <a:t>達文西</a:t>
            </a:r>
          </a:p>
        </p:txBody>
      </p:sp>
      <p:sp>
        <p:nvSpPr>
          <p:cNvPr id="49" name="橢圓 48"/>
          <p:cNvSpPr/>
          <p:nvPr/>
        </p:nvSpPr>
        <p:spPr>
          <a:xfrm>
            <a:off x="4680032" y="2241367"/>
            <a:ext cx="180000" cy="18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r>
              <a:rPr lang="en-US" altLang="zh-TW" sz="1600" b="1" dirty="0">
                <a:solidFill>
                  <a:prstClr val="white"/>
                </a:solidFill>
              </a:rPr>
              <a:t>x</a:t>
            </a:r>
            <a:endParaRPr lang="zh-TW" altLang="en-US" sz="1600" b="1" dirty="0">
              <a:solidFill>
                <a:prstClr val="white"/>
              </a:solidFill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5076057" y="1539037"/>
            <a:ext cx="1306606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54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entagon 40"/>
          <p:cNvSpPr/>
          <p:nvPr/>
        </p:nvSpPr>
        <p:spPr>
          <a:xfrm rot="10800000" flipH="1">
            <a:off x="0" y="5085186"/>
            <a:ext cx="3707904" cy="689639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Pentagon 40"/>
          <p:cNvSpPr/>
          <p:nvPr/>
        </p:nvSpPr>
        <p:spPr>
          <a:xfrm rot="10800000" flipH="1">
            <a:off x="0" y="4149082"/>
            <a:ext cx="3131840" cy="68963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Pentagon 40"/>
          <p:cNvSpPr/>
          <p:nvPr/>
        </p:nvSpPr>
        <p:spPr>
          <a:xfrm rot="10800000" flipH="1">
            <a:off x="4" y="3212978"/>
            <a:ext cx="2417655" cy="689639"/>
          </a:xfrm>
          <a:prstGeom prst="homePlate">
            <a:avLst/>
          </a:prstGeom>
          <a:solidFill>
            <a:srgbClr val="F17C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1F657DDF-EC5F-4A23-A0F2-7764AAEEAD3D}"/>
              </a:ext>
            </a:extLst>
          </p:cNvPr>
          <p:cNvSpPr>
            <a:spLocks/>
          </p:cNvSpPr>
          <p:nvPr/>
        </p:nvSpPr>
        <p:spPr bwMode="auto">
          <a:xfrm>
            <a:off x="971600" y="12272"/>
            <a:ext cx="8172400" cy="3286296"/>
          </a:xfrm>
          <a:custGeom>
            <a:avLst/>
            <a:gdLst>
              <a:gd name="T0" fmla="*/ 3147 w 3147"/>
              <a:gd name="T1" fmla="*/ 1312 h 1657"/>
              <a:gd name="T2" fmla="*/ 3147 w 3147"/>
              <a:gd name="T3" fmla="*/ 1657 h 1657"/>
              <a:gd name="T4" fmla="*/ 2364 w 3147"/>
              <a:gd name="T5" fmla="*/ 1244 h 1657"/>
              <a:gd name="T6" fmla="*/ 2096 w 3147"/>
              <a:gd name="T7" fmla="*/ 1244 h 1657"/>
              <a:gd name="T8" fmla="*/ 1818 w 3147"/>
              <a:gd name="T9" fmla="*/ 1391 h 1657"/>
              <a:gd name="T10" fmla="*/ 1720 w 3147"/>
              <a:gd name="T11" fmla="*/ 1415 h 1657"/>
              <a:gd name="T12" fmla="*/ 1622 w 3147"/>
              <a:gd name="T13" fmla="*/ 1391 h 1657"/>
              <a:gd name="T14" fmla="*/ 917 w 3147"/>
              <a:gd name="T15" fmla="*/ 1019 h 1657"/>
              <a:gd name="T16" fmla="*/ 888 w 3147"/>
              <a:gd name="T17" fmla="*/ 1004 h 1657"/>
              <a:gd name="T18" fmla="*/ 755 w 3147"/>
              <a:gd name="T19" fmla="*/ 934 h 1657"/>
              <a:gd name="T20" fmla="*/ 756 w 3147"/>
              <a:gd name="T21" fmla="*/ 742 h 1657"/>
              <a:gd name="T22" fmla="*/ 901 w 3147"/>
              <a:gd name="T23" fmla="*/ 666 h 1657"/>
              <a:gd name="T24" fmla="*/ 901 w 3147"/>
              <a:gd name="T25" fmla="*/ 475 h 1657"/>
              <a:gd name="T26" fmla="*/ 0 w 3147"/>
              <a:gd name="T27" fmla="*/ 0 h 1657"/>
              <a:gd name="T28" fmla="*/ 654 w 3147"/>
              <a:gd name="T29" fmla="*/ 0 h 1657"/>
              <a:gd name="T30" fmla="*/ 1321 w 3147"/>
              <a:gd name="T31" fmla="*/ 351 h 1657"/>
              <a:gd name="T32" fmla="*/ 1454 w 3147"/>
              <a:gd name="T33" fmla="*/ 571 h 1657"/>
              <a:gd name="T34" fmla="*/ 1322 w 3147"/>
              <a:gd name="T35" fmla="*/ 790 h 1657"/>
              <a:gd name="T36" fmla="*/ 1322 w 3147"/>
              <a:gd name="T37" fmla="*/ 887 h 1657"/>
              <a:gd name="T38" fmla="*/ 1623 w 3147"/>
              <a:gd name="T39" fmla="*/ 1046 h 1657"/>
              <a:gd name="T40" fmla="*/ 1817 w 3147"/>
              <a:gd name="T41" fmla="*/ 1046 h 1657"/>
              <a:gd name="T42" fmla="*/ 1903 w 3147"/>
              <a:gd name="T43" fmla="*/ 1001 h 1657"/>
              <a:gd name="T44" fmla="*/ 2074 w 3147"/>
              <a:gd name="T45" fmla="*/ 911 h 1657"/>
              <a:gd name="T46" fmla="*/ 2095 w 3147"/>
              <a:gd name="T47" fmla="*/ 900 h 1657"/>
              <a:gd name="T48" fmla="*/ 2363 w 3147"/>
              <a:gd name="T49" fmla="*/ 900 h 1657"/>
              <a:gd name="T50" fmla="*/ 2555 w 3147"/>
              <a:gd name="T51" fmla="*/ 1001 h 1657"/>
              <a:gd name="T52" fmla="*/ 2555 w 3147"/>
              <a:gd name="T53" fmla="*/ 1001 h 1657"/>
              <a:gd name="T54" fmla="*/ 3147 w 3147"/>
              <a:gd name="T55" fmla="*/ 1312 h 1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147" h="1657">
                <a:moveTo>
                  <a:pt x="3147" y="1312"/>
                </a:moveTo>
                <a:cubicBezTo>
                  <a:pt x="3147" y="1657"/>
                  <a:pt x="3147" y="1657"/>
                  <a:pt x="3147" y="1657"/>
                </a:cubicBezTo>
                <a:cubicBezTo>
                  <a:pt x="2364" y="1244"/>
                  <a:pt x="2364" y="1244"/>
                  <a:pt x="2364" y="1244"/>
                </a:cubicBezTo>
                <a:cubicBezTo>
                  <a:pt x="2280" y="1200"/>
                  <a:pt x="2179" y="1200"/>
                  <a:pt x="2096" y="1244"/>
                </a:cubicBezTo>
                <a:cubicBezTo>
                  <a:pt x="1818" y="1391"/>
                  <a:pt x="1818" y="1391"/>
                  <a:pt x="1818" y="1391"/>
                </a:cubicBezTo>
                <a:cubicBezTo>
                  <a:pt x="1787" y="1407"/>
                  <a:pt x="1753" y="1415"/>
                  <a:pt x="1720" y="1415"/>
                </a:cubicBezTo>
                <a:cubicBezTo>
                  <a:pt x="1686" y="1415"/>
                  <a:pt x="1652" y="1407"/>
                  <a:pt x="1622" y="1391"/>
                </a:cubicBezTo>
                <a:cubicBezTo>
                  <a:pt x="917" y="1019"/>
                  <a:pt x="917" y="1019"/>
                  <a:pt x="917" y="1019"/>
                </a:cubicBezTo>
                <a:cubicBezTo>
                  <a:pt x="888" y="1004"/>
                  <a:pt x="888" y="1004"/>
                  <a:pt x="888" y="1004"/>
                </a:cubicBezTo>
                <a:cubicBezTo>
                  <a:pt x="755" y="934"/>
                  <a:pt x="755" y="934"/>
                  <a:pt x="755" y="934"/>
                </a:cubicBezTo>
                <a:cubicBezTo>
                  <a:pt x="678" y="893"/>
                  <a:pt x="678" y="783"/>
                  <a:pt x="756" y="742"/>
                </a:cubicBezTo>
                <a:cubicBezTo>
                  <a:pt x="901" y="666"/>
                  <a:pt x="901" y="666"/>
                  <a:pt x="901" y="666"/>
                </a:cubicBezTo>
                <a:cubicBezTo>
                  <a:pt x="977" y="625"/>
                  <a:pt x="977" y="515"/>
                  <a:pt x="901" y="475"/>
                </a:cubicBezTo>
                <a:cubicBezTo>
                  <a:pt x="0" y="0"/>
                  <a:pt x="0" y="0"/>
                  <a:pt x="0" y="0"/>
                </a:cubicBezTo>
                <a:cubicBezTo>
                  <a:pt x="654" y="0"/>
                  <a:pt x="654" y="0"/>
                  <a:pt x="654" y="0"/>
                </a:cubicBezTo>
                <a:cubicBezTo>
                  <a:pt x="1321" y="351"/>
                  <a:pt x="1321" y="351"/>
                  <a:pt x="1321" y="351"/>
                </a:cubicBezTo>
                <a:cubicBezTo>
                  <a:pt x="1410" y="398"/>
                  <a:pt x="1454" y="484"/>
                  <a:pt x="1454" y="571"/>
                </a:cubicBezTo>
                <a:cubicBezTo>
                  <a:pt x="1454" y="657"/>
                  <a:pt x="1410" y="743"/>
                  <a:pt x="1322" y="790"/>
                </a:cubicBezTo>
                <a:cubicBezTo>
                  <a:pt x="1282" y="810"/>
                  <a:pt x="1282" y="867"/>
                  <a:pt x="1322" y="887"/>
                </a:cubicBezTo>
                <a:cubicBezTo>
                  <a:pt x="1623" y="1046"/>
                  <a:pt x="1623" y="1046"/>
                  <a:pt x="1623" y="1046"/>
                </a:cubicBezTo>
                <a:cubicBezTo>
                  <a:pt x="1684" y="1078"/>
                  <a:pt x="1756" y="1078"/>
                  <a:pt x="1817" y="1046"/>
                </a:cubicBezTo>
                <a:cubicBezTo>
                  <a:pt x="1903" y="1001"/>
                  <a:pt x="1903" y="1001"/>
                  <a:pt x="1903" y="1001"/>
                </a:cubicBezTo>
                <a:cubicBezTo>
                  <a:pt x="2074" y="911"/>
                  <a:pt x="2074" y="911"/>
                  <a:pt x="2074" y="911"/>
                </a:cubicBezTo>
                <a:cubicBezTo>
                  <a:pt x="2095" y="900"/>
                  <a:pt x="2095" y="900"/>
                  <a:pt x="2095" y="900"/>
                </a:cubicBezTo>
                <a:cubicBezTo>
                  <a:pt x="2179" y="856"/>
                  <a:pt x="2279" y="856"/>
                  <a:pt x="2363" y="900"/>
                </a:cubicBezTo>
                <a:cubicBezTo>
                  <a:pt x="2555" y="1001"/>
                  <a:pt x="2555" y="1001"/>
                  <a:pt x="2555" y="1001"/>
                </a:cubicBezTo>
                <a:cubicBezTo>
                  <a:pt x="2555" y="1001"/>
                  <a:pt x="2555" y="1001"/>
                  <a:pt x="2555" y="1001"/>
                </a:cubicBezTo>
                <a:lnTo>
                  <a:pt x="3147" y="1312"/>
                </a:lnTo>
                <a:close/>
              </a:path>
            </a:pathLst>
          </a:custGeom>
          <a:gradFill>
            <a:gsLst>
              <a:gs pos="100000">
                <a:srgbClr val="91B4B3"/>
              </a:gs>
              <a:gs pos="61000">
                <a:srgbClr val="829A99"/>
              </a:gs>
              <a:gs pos="0">
                <a:srgbClr val="6A7171"/>
              </a:gs>
            </a:gsLst>
            <a:lin ang="4200000" scaled="0"/>
          </a:gradFill>
          <a:ln>
            <a:noFill/>
          </a:ln>
          <a:effectLst>
            <a:innerShdw blurRad="63500" dist="50800" dir="18900000">
              <a:prstClr val="black">
                <a:alpha val="17000"/>
              </a:prstClr>
            </a:innerShdw>
          </a:effec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18" name="Freeform 152">
            <a:extLst>
              <a:ext uri="{FF2B5EF4-FFF2-40B4-BE49-F238E27FC236}">
                <a16:creationId xmlns:a16="http://schemas.microsoft.com/office/drawing/2014/main" xmlns="" id="{C2F8EC54-FD61-4C89-908E-25C27A21F78C}"/>
              </a:ext>
            </a:extLst>
          </p:cNvPr>
          <p:cNvSpPr>
            <a:spLocks/>
          </p:cNvSpPr>
          <p:nvPr/>
        </p:nvSpPr>
        <p:spPr bwMode="auto">
          <a:xfrm>
            <a:off x="1763688" y="-33060"/>
            <a:ext cx="7344816" cy="2949689"/>
          </a:xfrm>
          <a:custGeom>
            <a:avLst/>
            <a:gdLst>
              <a:gd name="T0" fmla="*/ 2827 w 2827"/>
              <a:gd name="T1" fmla="*/ 1476 h 1476"/>
              <a:gd name="T2" fmla="*/ 2015 w 2827"/>
              <a:gd name="T3" fmla="*/ 1052 h 1476"/>
              <a:gd name="T4" fmla="*/ 1832 w 2827"/>
              <a:gd name="T5" fmla="*/ 1052 h 1476"/>
              <a:gd name="T6" fmla="*/ 1504 w 2827"/>
              <a:gd name="T7" fmla="*/ 1222 h 1476"/>
              <a:gd name="T8" fmla="*/ 1315 w 2827"/>
              <a:gd name="T9" fmla="*/ 1218 h 1476"/>
              <a:gd name="T10" fmla="*/ 760 w 2827"/>
              <a:gd name="T11" fmla="*/ 898 h 1476"/>
              <a:gd name="T12" fmla="*/ 754 w 2827"/>
              <a:gd name="T13" fmla="*/ 733 h 1476"/>
              <a:gd name="T14" fmla="*/ 851 w 2827"/>
              <a:gd name="T15" fmla="*/ 668 h 1476"/>
              <a:gd name="T16" fmla="*/ 845 w 2827"/>
              <a:gd name="T17" fmla="*/ 488 h 1476"/>
              <a:gd name="T18" fmla="*/ 0 w 2827"/>
              <a:gd name="T19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27" h="1476">
                <a:moveTo>
                  <a:pt x="2827" y="1476"/>
                </a:moveTo>
                <a:cubicBezTo>
                  <a:pt x="2015" y="1052"/>
                  <a:pt x="2015" y="1052"/>
                  <a:pt x="2015" y="1052"/>
                </a:cubicBezTo>
                <a:cubicBezTo>
                  <a:pt x="1958" y="1022"/>
                  <a:pt x="1889" y="1022"/>
                  <a:pt x="1832" y="1052"/>
                </a:cubicBezTo>
                <a:cubicBezTo>
                  <a:pt x="1504" y="1222"/>
                  <a:pt x="1504" y="1222"/>
                  <a:pt x="1504" y="1222"/>
                </a:cubicBezTo>
                <a:cubicBezTo>
                  <a:pt x="1444" y="1253"/>
                  <a:pt x="1373" y="1251"/>
                  <a:pt x="1315" y="1218"/>
                </a:cubicBezTo>
                <a:cubicBezTo>
                  <a:pt x="760" y="898"/>
                  <a:pt x="760" y="898"/>
                  <a:pt x="760" y="898"/>
                </a:cubicBezTo>
                <a:cubicBezTo>
                  <a:pt x="697" y="862"/>
                  <a:pt x="694" y="773"/>
                  <a:pt x="754" y="733"/>
                </a:cubicBezTo>
                <a:cubicBezTo>
                  <a:pt x="851" y="668"/>
                  <a:pt x="851" y="668"/>
                  <a:pt x="851" y="668"/>
                </a:cubicBezTo>
                <a:cubicBezTo>
                  <a:pt x="916" y="624"/>
                  <a:pt x="913" y="527"/>
                  <a:pt x="845" y="488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5875" cap="flat">
            <a:solidFill>
              <a:schemeClr val="bg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id-ID" kern="0" dirty="0" smtClean="0">
              <a:solidFill>
                <a:prstClr val="black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 rot="21131424">
            <a:off x="88439" y="751694"/>
            <a:ext cx="2453614" cy="740459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FFCC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全新改版，</a:t>
            </a:r>
            <a:endParaRPr lang="en-US" altLang="zh-TW" sz="3200" b="1" dirty="0">
              <a:solidFill>
                <a:srgbClr val="FFCC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478893" y="326168"/>
            <a:ext cx="2528616" cy="830932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歡迎體驗</a:t>
            </a:r>
            <a:r>
              <a:rPr lang="en-US" altLang="zh-TW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1714078" y="5183800"/>
            <a:ext cx="1777804" cy="492378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知識探索</a:t>
            </a:r>
          </a:p>
        </p:txBody>
      </p:sp>
      <p:sp>
        <p:nvSpPr>
          <p:cNvPr id="27" name="文字方塊 26"/>
          <p:cNvSpPr txBox="1"/>
          <p:nvPr/>
        </p:nvSpPr>
        <p:spPr>
          <a:xfrm flipH="1">
            <a:off x="509608" y="3337861"/>
            <a:ext cx="1611277" cy="492378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r"/>
            <a:r>
              <a:rPr lang="zh-TW" altLang="en-US" sz="2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終身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</a:p>
        </p:txBody>
      </p:sp>
      <p:sp>
        <p:nvSpPr>
          <p:cNvPr id="28" name="文字方塊 27"/>
          <p:cNvSpPr txBox="1"/>
          <p:nvPr/>
        </p:nvSpPr>
        <p:spPr>
          <a:xfrm flipH="1">
            <a:off x="1096610" y="4293097"/>
            <a:ext cx="1777804" cy="492378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資源整合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382985" y="6021676"/>
            <a:ext cx="4600027" cy="553933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劃線、筆記、摘要功能，提升閱讀品質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923928" y="5079139"/>
            <a:ext cx="5024916" cy="497379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從廣泛的知識之海中定位出精確的目標資料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483770" y="3298569"/>
            <a:ext cx="5040560" cy="553933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一個帳號，多個圖書館，閱讀紀錄帶著走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5496" y="3573016"/>
            <a:ext cx="360000" cy="0"/>
          </a:xfrm>
          <a:prstGeom prst="line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>
            <a:off x="35496" y="4581128"/>
            <a:ext cx="540000" cy="0"/>
          </a:xfrm>
          <a:prstGeom prst="line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9368" y="5445224"/>
            <a:ext cx="900000" cy="0"/>
          </a:xfrm>
          <a:prstGeom prst="line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entagon 40"/>
          <p:cNvSpPr/>
          <p:nvPr/>
        </p:nvSpPr>
        <p:spPr>
          <a:xfrm rot="10800000" flipH="1">
            <a:off x="0" y="6021676"/>
            <a:ext cx="4241768" cy="689639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 algn="ctr"/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5" name="直線接點 64"/>
          <p:cNvCxnSpPr/>
          <p:nvPr/>
        </p:nvCxnSpPr>
        <p:spPr>
          <a:xfrm>
            <a:off x="35496" y="6354888"/>
            <a:ext cx="1173333" cy="11606"/>
          </a:xfrm>
          <a:prstGeom prst="line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/>
          <p:cNvSpPr txBox="1"/>
          <p:nvPr/>
        </p:nvSpPr>
        <p:spPr>
          <a:xfrm flipH="1">
            <a:off x="2098923" y="6120290"/>
            <a:ext cx="1608984" cy="492378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閱讀體驗</a:t>
            </a:r>
          </a:p>
        </p:txBody>
      </p:sp>
      <p:sp>
        <p:nvSpPr>
          <p:cNvPr id="67" name="文字方塊 66"/>
          <p:cNvSpPr txBox="1"/>
          <p:nvPr/>
        </p:nvSpPr>
        <p:spPr>
          <a:xfrm>
            <a:off x="3203848" y="4216918"/>
            <a:ext cx="5940152" cy="553933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r>
              <a:rPr lang="en-US" altLang="zh-TW" sz="2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0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期刊論文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 rot="21131424">
            <a:off x="146715" y="1417334"/>
            <a:ext cx="4404786" cy="830932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3200" b="1" dirty="0" smtClean="0">
                <a:solidFill>
                  <a:srgbClr val="FFCC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200" b="1" dirty="0" smtClean="0">
                <a:solidFill>
                  <a:srgbClr val="FFCC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大改變一把抓：</a:t>
            </a:r>
            <a:endParaRPr lang="en-US" altLang="zh-TW" sz="3200" b="1" dirty="0">
              <a:solidFill>
                <a:srgbClr val="FFCC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88" y="381634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92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18538" y="332656"/>
            <a:ext cx="8473942" cy="648072"/>
          </a:xfrm>
        </p:spPr>
        <p:txBody>
          <a:bodyPr anchor="t">
            <a:norm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點選延伸檢索按鈕，加入關聯詞，擴大檢索目標範圍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" name="圖片 40" descr="C:\Users\user\AppData\Local\Microsoft\Windows\INetCache\Content.Word\檢索_文章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700000" cy="5040000"/>
          </a:xfrm>
          <a:prstGeom prst="rect">
            <a:avLst/>
          </a:prstGeom>
          <a:noFill/>
          <a:ln w="9525" cmpd="sng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2" descr="檢索_電子書_關聯詞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32" y="1340768"/>
            <a:ext cx="2698674" cy="50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向右箭號 52"/>
          <p:cNvSpPr/>
          <p:nvPr/>
        </p:nvSpPr>
        <p:spPr>
          <a:xfrm>
            <a:off x="4181587" y="3248615"/>
            <a:ext cx="1765822" cy="82845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7" tIns="40039" rIns="80077" bIns="40039" rtlCol="0" anchor="ctr"/>
          <a:lstStyle/>
          <a:p>
            <a:pPr algn="ctr" defTabSz="871952"/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關聯詞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62" y="1603844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https://i.gyazo.com/552f5b92d5dbc3c8b3071adddf88d8a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2" b="93443" l="5775" r="92401">
                        <a14:foregroundMark x1="22796" y1="17377" x2="22796" y2="17377"/>
                        <a14:foregroundMark x1="39210" y1="15410" x2="39210" y2="15410"/>
                        <a14:foregroundMark x1="53799" y1="26230" x2="53799" y2="26230"/>
                        <a14:foregroundMark x1="15805" y1="28852" x2="15805" y2="28852"/>
                        <a14:foregroundMark x1="23708" y1="44918" x2="23708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16" y="2168960"/>
            <a:ext cx="97081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6144905" y="2886765"/>
            <a:ext cx="2315527" cy="3134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內容版面配置區 4"/>
          <p:cNvSpPr>
            <a:spLocks noGrp="1"/>
          </p:cNvSpPr>
          <p:nvPr>
            <p:ph idx="1"/>
          </p:nvPr>
        </p:nvSpPr>
        <p:spPr>
          <a:xfrm>
            <a:off x="4140200" y="4076792"/>
            <a:ext cx="1439912" cy="158445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可點選多組關聯詞，加入檢索目標</a:t>
            </a:r>
            <a:r>
              <a:rPr lang="en-US" altLang="zh-TW" sz="1800" dirty="0" smtClean="0">
                <a:latin typeface="微軟正黑體" pitchFamily="34" charset="-120"/>
                <a:ea typeface="微軟正黑體" pitchFamily="34" charset="-120"/>
              </a:rPr>
              <a:t>!</a:t>
            </a:r>
            <a:endParaRPr lang="en-US" altLang="zh-TW" sz="18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53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9391" y="381073"/>
            <a:ext cx="4531881" cy="502533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電子書檢索結果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2" descr="03_檢索_輸入條件_電子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83606"/>
            <a:ext cx="2509986" cy="50350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 descr="C:\Users\user\AppData\Local\Microsoft\Windows\INetCache\Content.Word\03_檢索_輸入條件_篩選_電子書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61935"/>
            <a:ext cx="2440940" cy="4356735"/>
          </a:xfrm>
          <a:prstGeom prst="rect">
            <a:avLst/>
          </a:prstGeom>
          <a:noFill/>
          <a:ln w="9525" cmpd="sng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橢圓 13"/>
          <p:cNvSpPr/>
          <p:nvPr/>
        </p:nvSpPr>
        <p:spPr>
          <a:xfrm>
            <a:off x="5724128" y="1723006"/>
            <a:ext cx="566424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6290552" y="1891927"/>
            <a:ext cx="1017752" cy="3849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323528" y="1340768"/>
            <a:ext cx="3168352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可調整：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檢索欄位：預設</a:t>
            </a:r>
            <a:r>
              <a:rPr lang="zh-TW" altLang="en-US" u="sng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全部欄位</a:t>
            </a:r>
            <a:endParaRPr lang="en-US" altLang="zh-TW" u="sng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排序：預設依照</a:t>
            </a:r>
            <a:r>
              <a:rPr lang="zh-TW" altLang="en-US" u="sng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出版時間</a:t>
            </a:r>
            <a:endParaRPr lang="en-US" altLang="zh-TW" u="sng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597" lvl="0" indent="-342597" defTabSz="91359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篩選：檢索範圍</a:t>
            </a:r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檢索全部，預設檢索 </a:t>
            </a:r>
            <a:r>
              <a:rPr lang="zh-TW" altLang="en-US" u="sng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館藏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01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9391" y="381073"/>
            <a:ext cx="4531881" cy="502533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電子書詳目頁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4464" y="2348880"/>
            <a:ext cx="2937376" cy="21698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書籍狀態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，借閱按鈕會顯示：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館藏：閱讀</a:t>
            </a:r>
            <a:r>
              <a:rPr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跨館借閱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試閱</a:t>
            </a:r>
            <a:r>
              <a:rPr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非館藏：試閱</a:t>
            </a:r>
            <a:r>
              <a:rPr lang="en-US" altLang="zh-TW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推薦採購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2" descr="電子書詳目頁_試閱與借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7"/>
          <a:stretch/>
        </p:blipFill>
        <p:spPr bwMode="auto">
          <a:xfrm>
            <a:off x="3347864" y="980728"/>
            <a:ext cx="2661060" cy="55161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6444207" y="957172"/>
            <a:ext cx="2435515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加入收藏，可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「我的書櫃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中查詢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476432" y="2039506"/>
            <a:ext cx="2664296" cy="13388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系統於您綁定的單位中，確認權限並選擇借閱單位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707747" y="1074934"/>
            <a:ext cx="376421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25227" y="1880503"/>
            <a:ext cx="1458941" cy="468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347865" y="2708920"/>
            <a:ext cx="2700000" cy="669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/>
          <p:nvPr/>
        </p:nvCxnSpPr>
        <p:spPr>
          <a:xfrm>
            <a:off x="6084168" y="2114692"/>
            <a:ext cx="392264" cy="234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7" idx="6"/>
          </p:cNvCxnSpPr>
          <p:nvPr/>
        </p:nvCxnSpPr>
        <p:spPr>
          <a:xfrm>
            <a:off x="6084168" y="1243855"/>
            <a:ext cx="288032" cy="1749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 flipV="1">
            <a:off x="2987824" y="2852936"/>
            <a:ext cx="36004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9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:\Users\user\AppData\Local\Microsoft\Windows\INetCache\Content.Word\檢索_文章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1" y="1053296"/>
            <a:ext cx="2695575" cy="5040000"/>
          </a:xfrm>
          <a:prstGeom prst="rect">
            <a:avLst/>
          </a:prstGeom>
          <a:noFill/>
          <a:ln w="9525" cmpd="sng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03_檢索_輸入條件_篩選_文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51" y="1700808"/>
            <a:ext cx="2455529" cy="43621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9391" y="381073"/>
            <a:ext cx="4531881" cy="502533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文章檢索結果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731541" y="1894634"/>
            <a:ext cx="566424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15" name="直線單箭頭接點 14"/>
          <p:cNvCxnSpPr>
            <a:stCxn id="14" idx="6"/>
          </p:cNvCxnSpPr>
          <p:nvPr/>
        </p:nvCxnSpPr>
        <p:spPr>
          <a:xfrm>
            <a:off x="6297965" y="2063555"/>
            <a:ext cx="1233776" cy="2755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323528" y="1340768"/>
            <a:ext cx="3168352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可調整：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檢索欄位：預設</a:t>
            </a:r>
            <a:r>
              <a:rPr lang="zh-TW" altLang="en-US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篇名</a:t>
            </a:r>
            <a:r>
              <a:rPr lang="en-US" altLang="zh-TW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</a:t>
            </a:r>
            <a:endParaRPr lang="en-US" altLang="zh-TW" u="sng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排序：預設依照</a:t>
            </a:r>
            <a:r>
              <a:rPr lang="zh-TW" altLang="en-US" u="sng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相關度</a:t>
            </a:r>
            <a:endParaRPr lang="en-US" altLang="zh-TW" u="sng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597" indent="-342597" defTabSz="91359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篩選：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檢索範圍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檢索全部，預設檢索 </a:t>
            </a:r>
            <a:r>
              <a:rPr lang="zh-TW" altLang="en-US" u="sng" dirty="0">
                <a:solidFill>
                  <a:srgbClr val="00B0F0"/>
                </a:solidFill>
                <a:latin typeface="微軟正黑體" pitchFamily="34" charset="-120"/>
                <a:ea typeface="微軟正黑體" pitchFamily="34" charset="-120"/>
              </a:rPr>
              <a:t>有全文</a:t>
            </a:r>
            <a:endParaRPr lang="en-US" altLang="zh-TW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28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文章詳目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2"/>
          <a:stretch/>
        </p:blipFill>
        <p:spPr bwMode="auto">
          <a:xfrm>
            <a:off x="3282659" y="842537"/>
            <a:ext cx="2728112" cy="5577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89835" y="340004"/>
            <a:ext cx="4531881" cy="502533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文章詳目頁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30469" y="2876499"/>
            <a:ext cx="2937376" cy="3000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文章狀態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，下載按鈕會顯示：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推薦學校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資料延後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公開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連結館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作者未授權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44207" y="957172"/>
            <a:ext cx="2435515" cy="8724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加入收藏，可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「我的書櫃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中查詢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462018" y="4230931"/>
            <a:ext cx="2664296" cy="8724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可展開參考文獻與被引用次數，進行查閱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707747" y="929156"/>
            <a:ext cx="376421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82659" y="4869160"/>
            <a:ext cx="2728112" cy="468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1" name="直線單箭頭接點 20"/>
          <p:cNvCxnSpPr>
            <a:stCxn id="18" idx="3"/>
          </p:cNvCxnSpPr>
          <p:nvPr/>
        </p:nvCxnSpPr>
        <p:spPr>
          <a:xfrm flipV="1">
            <a:off x="6010771" y="4869160"/>
            <a:ext cx="361429" cy="2341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7" idx="6"/>
          </p:cNvCxnSpPr>
          <p:nvPr/>
        </p:nvCxnSpPr>
        <p:spPr>
          <a:xfrm>
            <a:off x="6084168" y="1098077"/>
            <a:ext cx="288032" cy="1749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 flipV="1">
            <a:off x="2675664" y="5947916"/>
            <a:ext cx="57606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/>
          <a:stretch/>
        </p:blipFill>
        <p:spPr bwMode="auto">
          <a:xfrm>
            <a:off x="3246654" y="6055078"/>
            <a:ext cx="2736000" cy="36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3246654" y="6021387"/>
            <a:ext cx="2764117" cy="399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檢索_期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51" y="908720"/>
            <a:ext cx="2568575" cy="5121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03_檢索_輸入條件_篩選_期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07" y="1715720"/>
            <a:ext cx="2436465" cy="43181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9391" y="381073"/>
            <a:ext cx="4531881" cy="502533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期刊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檢索結果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731541" y="1772816"/>
            <a:ext cx="566424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15" name="直線單箭頭接點 14"/>
          <p:cNvCxnSpPr>
            <a:stCxn id="14" idx="6"/>
          </p:cNvCxnSpPr>
          <p:nvPr/>
        </p:nvCxnSpPr>
        <p:spPr>
          <a:xfrm>
            <a:off x="6297965" y="1941737"/>
            <a:ext cx="616888" cy="3067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323528" y="1340768"/>
            <a:ext cx="3168352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可調整：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檢索欄位：預設</a:t>
            </a:r>
            <a:r>
              <a:rPr lang="zh-TW" altLang="en-US" u="sng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</a:t>
            </a:r>
            <a:endParaRPr lang="en-US" altLang="zh-TW" u="sng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排序：預設依照</a:t>
            </a:r>
            <a:r>
              <a:rPr lang="zh-TW" altLang="en-US" u="sng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最新出版</a:t>
            </a:r>
            <a:endParaRPr lang="en-US" altLang="zh-TW" u="sng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597" indent="-342597" defTabSz="91359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篩選：可篩選出版品類型、學科分類與地區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62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C:\Users\user\AppData\Local\Microsoft\Windows\INetCache\Content.Word\期刊詳目頁_所有卷期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 bwMode="auto">
          <a:xfrm>
            <a:off x="3338322" y="550663"/>
            <a:ext cx="2889862" cy="6087878"/>
          </a:xfrm>
          <a:prstGeom prst="rect">
            <a:avLst/>
          </a:prstGeom>
          <a:noFill/>
          <a:ln w="9525" cmpd="sng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89835" y="340004"/>
            <a:ext cx="4531881" cy="502533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期刊詳目頁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476826" y="4262545"/>
            <a:ext cx="243551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可輸入關鍵字，搜尋刊內相關卷期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76826" y="1928250"/>
            <a:ext cx="2435515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關注期刊，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於期刊出新卷期時收到通知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7544" y="3965483"/>
            <a:ext cx="2664296" cy="4569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預設展開最新卷期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45095" y="2717242"/>
            <a:ext cx="1118993" cy="4683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1" name="直線單箭頭接點 20"/>
          <p:cNvCxnSpPr>
            <a:stCxn id="18" idx="3"/>
          </p:cNvCxnSpPr>
          <p:nvPr/>
        </p:nvCxnSpPr>
        <p:spPr>
          <a:xfrm flipV="1">
            <a:off x="5364088" y="2834337"/>
            <a:ext cx="985274" cy="1170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 flipV="1">
            <a:off x="2695799" y="4151626"/>
            <a:ext cx="723398" cy="2218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3401194" y="3642049"/>
            <a:ext cx="2764117" cy="3991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19197" y="4142720"/>
            <a:ext cx="2728112" cy="20225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>
            <a:off x="6165311" y="3802984"/>
            <a:ext cx="492637" cy="2341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3414574" y="3234310"/>
            <a:ext cx="2750738" cy="3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 flipV="1">
            <a:off x="2695799" y="3185620"/>
            <a:ext cx="723398" cy="2218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84110" y="2272699"/>
            <a:ext cx="2664296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可切換所有卷期與期刊基本資料，進行查看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60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977824" y="2492896"/>
            <a:ext cx="3188360" cy="1552238"/>
            <a:chOff x="3951375" y="2751963"/>
            <a:chExt cx="4251149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4960824" y="2751963"/>
              <a:ext cx="22467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184106" y="3904091"/>
              <a:ext cx="3785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最新活動與書籍瀏覽</a:t>
              </a:r>
              <a:endParaRPr lang="en-US" sz="20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7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ãbook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7"/>
          <a:stretch/>
        </p:blipFill>
        <p:spPr bwMode="auto">
          <a:xfrm>
            <a:off x="-36512" y="17303"/>
            <a:ext cx="1656184" cy="68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16561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3607" y="620688"/>
            <a:ext cx="1035946" cy="2232248"/>
          </a:xfrm>
        </p:spPr>
        <p:txBody>
          <a:bodyPr vert="eaVert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147015" y="980728"/>
            <a:ext cx="628056" cy="18338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lang="zh-TW" altLang="en-US" sz="24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200162" y="3611378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2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圖書館推薦</a:t>
            </a:r>
            <a:endParaRPr lang="zh-TW" altLang="en-US" sz="22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034910" y="3645024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4BACC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書籍分類</a:t>
            </a:r>
            <a:endParaRPr lang="zh-TW" altLang="en-US" sz="2400" b="1" dirty="0">
              <a:solidFill>
                <a:srgbClr val="4BACC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肘形接點 13"/>
          <p:cNvCxnSpPr>
            <a:stCxn id="7" idx="2"/>
            <a:endCxn id="9" idx="0"/>
          </p:cNvCxnSpPr>
          <p:nvPr/>
        </p:nvCxnSpPr>
        <p:spPr>
          <a:xfrm rot="5400000">
            <a:off x="4589215" y="2739550"/>
            <a:ext cx="796804" cy="94685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接點 15"/>
          <p:cNvCxnSpPr>
            <a:stCxn id="7" idx="2"/>
            <a:endCxn id="11" idx="0"/>
          </p:cNvCxnSpPr>
          <p:nvPr/>
        </p:nvCxnSpPr>
        <p:spPr>
          <a:xfrm rot="16200000" flipH="1">
            <a:off x="5489765" y="2785851"/>
            <a:ext cx="830450" cy="887895"/>
          </a:xfrm>
          <a:prstGeom prst="bentConnector3">
            <a:avLst>
              <a:gd name="adj1" fmla="val 46713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2843808" y="3645024"/>
            <a:ext cx="1107996" cy="15426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最新上架</a:t>
            </a:r>
            <a:endParaRPr lang="en-US" altLang="zh-TW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推廣活動</a:t>
            </a:r>
            <a:endParaRPr lang="zh-TW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81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418058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最新上架的書籍，與圖書館活動，讓您快速掌握閱讀新訊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39327"/>
            <a:ext cx="2715883" cy="486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內容版面配置區 4"/>
          <p:cNvSpPr>
            <a:spLocks noGrp="1"/>
          </p:cNvSpPr>
          <p:nvPr>
            <p:ph idx="1"/>
          </p:nvPr>
        </p:nvSpPr>
        <p:spPr>
          <a:xfrm>
            <a:off x="683568" y="1500001"/>
            <a:ext cx="4042661" cy="206932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200" b="1" dirty="0" smtClean="0">
                <a:latin typeface="微軟正黑體" pitchFamily="34" charset="-120"/>
                <a:ea typeface="微軟正黑體" pitchFamily="34" charset="-120"/>
              </a:rPr>
              <a:t>圖書館推薦包含：</a:t>
            </a:r>
            <a:endParaRPr lang="en-US" altLang="zh-TW" sz="22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本最新上架書籍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所有綁</a:t>
            </a: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定</a:t>
            </a:r>
            <a:r>
              <a:rPr lang="zh-TW" altLang="en-US" sz="2200" dirty="0" smtClean="0">
                <a:latin typeface="微軟正黑體" pitchFamily="34" charset="-120"/>
                <a:ea typeface="微軟正黑體" pitchFamily="34" charset="-120"/>
              </a:rPr>
              <a:t>單位館藏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5302293" y="1934345"/>
            <a:ext cx="853883" cy="342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5271472" y="3717032"/>
            <a:ext cx="1474083" cy="3425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528" y="4053609"/>
            <a:ext cx="43924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itchFamily="34" charset="-120"/>
                <a:ea typeface="微軟正黑體" pitchFamily="34" charset="-120"/>
              </a:rPr>
              <a:t>綁定單位的電子書活動推廣</a:t>
            </a:r>
            <a:endParaRPr lang="en-US" altLang="zh-TW" sz="22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46" name="直線單箭頭接點 45"/>
          <p:cNvCxnSpPr/>
          <p:nvPr/>
        </p:nvCxnSpPr>
        <p:spPr>
          <a:xfrm flipH="1" flipV="1">
            <a:off x="3995936" y="1934345"/>
            <a:ext cx="1275536" cy="1712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 flipH="1">
            <a:off x="4633704" y="3880776"/>
            <a:ext cx="637768" cy="1728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3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ãbook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7"/>
          <a:stretch/>
        </p:blipFill>
        <p:spPr bwMode="auto">
          <a:xfrm>
            <a:off x="-36512" y="17303"/>
            <a:ext cx="1656184" cy="68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16561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3607" y="620688"/>
            <a:ext cx="1035946" cy="2232248"/>
          </a:xfrm>
        </p:spPr>
        <p:txBody>
          <a:bodyPr vert="eaVert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嶄新架構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147015" y="980728"/>
            <a:ext cx="628056" cy="18338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586219" y="3611378"/>
            <a:ext cx="628056" cy="18338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我的書櫃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3849389" y="3611378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153365" y="3611378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6348938" y="3645024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7544344" y="3645024"/>
            <a:ext cx="628056" cy="1833846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cxnSp>
        <p:nvCxnSpPr>
          <p:cNvPr id="13" name="肘形接點 12"/>
          <p:cNvCxnSpPr>
            <a:stCxn id="7" idx="2"/>
            <a:endCxn id="8" idx="0"/>
          </p:cNvCxnSpPr>
          <p:nvPr/>
        </p:nvCxnSpPr>
        <p:spPr>
          <a:xfrm rot="5400000">
            <a:off x="3782243" y="1932578"/>
            <a:ext cx="796804" cy="256079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接點 13"/>
          <p:cNvCxnSpPr>
            <a:stCxn id="7" idx="2"/>
            <a:endCxn id="9" idx="0"/>
          </p:cNvCxnSpPr>
          <p:nvPr/>
        </p:nvCxnSpPr>
        <p:spPr>
          <a:xfrm rot="5400000">
            <a:off x="4413828" y="2564163"/>
            <a:ext cx="796804" cy="129762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接點 14"/>
          <p:cNvCxnSpPr>
            <a:stCxn id="7" idx="2"/>
            <a:endCxn id="10" idx="0"/>
          </p:cNvCxnSpPr>
          <p:nvPr/>
        </p:nvCxnSpPr>
        <p:spPr>
          <a:xfrm rot="16200000" flipH="1">
            <a:off x="5065816" y="3209801"/>
            <a:ext cx="796804" cy="635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接點 15"/>
          <p:cNvCxnSpPr>
            <a:stCxn id="7" idx="2"/>
            <a:endCxn id="11" idx="0"/>
          </p:cNvCxnSpPr>
          <p:nvPr/>
        </p:nvCxnSpPr>
        <p:spPr>
          <a:xfrm rot="16200000" flipH="1">
            <a:off x="5646779" y="2628837"/>
            <a:ext cx="830450" cy="120192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6"/>
          <p:cNvCxnSpPr>
            <a:stCxn id="7" idx="2"/>
            <a:endCxn id="12" idx="0"/>
          </p:cNvCxnSpPr>
          <p:nvPr/>
        </p:nvCxnSpPr>
        <p:spPr>
          <a:xfrm rot="16200000" flipH="1">
            <a:off x="6244482" y="2031134"/>
            <a:ext cx="830450" cy="2397329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5066" y="404664"/>
            <a:ext cx="8082893" cy="418058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書籍分類有兩層，可展開第二層分類，瀏覽書籍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圖片 5" descr="02_圖書館瀏覽_商管財經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13296"/>
            <a:ext cx="2781300" cy="4680000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C:\Users\user\AppData\Local\Microsoft\Windows\INetCache\Content.Word\圖書館瀏覽分類下拉選單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3296"/>
            <a:ext cx="2776220" cy="4680000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橢圓 7"/>
          <p:cNvSpPr/>
          <p:nvPr/>
        </p:nvSpPr>
        <p:spPr>
          <a:xfrm>
            <a:off x="1820856" y="2155054"/>
            <a:ext cx="806928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404121" y="1473594"/>
            <a:ext cx="1825827" cy="681459"/>
          </a:xfrm>
          <a:prstGeom prst="wedgeRectCallout">
            <a:avLst>
              <a:gd name="adj1" fmla="val 68898"/>
              <a:gd name="adj2" fmla="val -1198"/>
            </a:avLst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第一層分類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頁籤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948264" y="4043685"/>
            <a:ext cx="1825827" cy="681459"/>
          </a:xfrm>
          <a:prstGeom prst="wedgeRectCallout">
            <a:avLst>
              <a:gd name="adj1" fmla="val -49747"/>
              <a:gd name="adj2" fmla="val -76276"/>
            </a:avLst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第二層分類</a:t>
            </a:r>
            <a:endParaRPr lang="en-US" altLang="zh-TW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下拉選單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627784" y="2305218"/>
            <a:ext cx="20882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0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977824" y="2492896"/>
            <a:ext cx="3188360" cy="1552238"/>
            <a:chOff x="3951375" y="2751963"/>
            <a:chExt cx="4251149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4627399" y="2751963"/>
              <a:ext cx="29136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我的書櫃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774006" y="3904091"/>
              <a:ext cx="260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我的閱讀天地</a:t>
              </a:r>
              <a:endParaRPr lang="en-US" sz="20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ãbook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7"/>
          <a:stretch/>
        </p:blipFill>
        <p:spPr bwMode="auto">
          <a:xfrm>
            <a:off x="-36512" y="17303"/>
            <a:ext cx="1656184" cy="68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16561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3607" y="620688"/>
            <a:ext cx="1035946" cy="2232248"/>
          </a:xfrm>
        </p:spPr>
        <p:txBody>
          <a:bodyPr vert="eaVert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我的書櫃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993499" y="1184891"/>
            <a:ext cx="576000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我的書櫃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2263545" y="3567505"/>
            <a:ext cx="576000" cy="1440160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最近閱讀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601303" y="3567505"/>
            <a:ext cx="576000" cy="1440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借閱中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993499" y="3561155"/>
            <a:ext cx="576000" cy="1440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文章清單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6368403" y="3573016"/>
            <a:ext cx="576000" cy="1440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我的收藏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729803" y="3548257"/>
            <a:ext cx="576000" cy="144016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1" name="肘形接點 20"/>
          <p:cNvCxnSpPr>
            <a:stCxn id="12" idx="2"/>
            <a:endCxn id="13" idx="0"/>
          </p:cNvCxnSpPr>
          <p:nvPr/>
        </p:nvCxnSpPr>
        <p:spPr>
          <a:xfrm rot="5400000">
            <a:off x="3445295" y="1731301"/>
            <a:ext cx="942454" cy="272995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/>
          <p:cNvCxnSpPr>
            <a:stCxn id="12" idx="2"/>
            <a:endCxn id="15" idx="0"/>
          </p:cNvCxnSpPr>
          <p:nvPr/>
        </p:nvCxnSpPr>
        <p:spPr>
          <a:xfrm rot="5400000">
            <a:off x="4114174" y="2400180"/>
            <a:ext cx="942454" cy="139219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>
            <a:stCxn id="12" idx="2"/>
            <a:endCxn id="18" idx="0"/>
          </p:cNvCxnSpPr>
          <p:nvPr/>
        </p:nvCxnSpPr>
        <p:spPr>
          <a:xfrm rot="5400000">
            <a:off x="4813447" y="3093103"/>
            <a:ext cx="936104" cy="127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/>
          <p:cNvCxnSpPr>
            <a:stCxn id="12" idx="2"/>
            <a:endCxn id="19" idx="0"/>
          </p:cNvCxnSpPr>
          <p:nvPr/>
        </p:nvCxnSpPr>
        <p:spPr>
          <a:xfrm rot="16200000" flipH="1">
            <a:off x="5494969" y="2411581"/>
            <a:ext cx="947965" cy="137490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>
            <a:stCxn id="12" idx="2"/>
            <a:endCxn id="20" idx="0"/>
          </p:cNvCxnSpPr>
          <p:nvPr/>
        </p:nvCxnSpPr>
        <p:spPr>
          <a:xfrm rot="16200000" flipH="1">
            <a:off x="6188048" y="1718502"/>
            <a:ext cx="923206" cy="273630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77539" y="548680"/>
            <a:ext cx="41944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最近閱讀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篇最近閱讀過的電子書或文章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https://i.gyazo.com/2efa7b573c509bf7d73a83654a94353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408" r="2084" b="1421"/>
          <a:stretch/>
        </p:blipFill>
        <p:spPr bwMode="auto">
          <a:xfrm>
            <a:off x="5076056" y="582887"/>
            <a:ext cx="2988000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06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1852" y="404664"/>
            <a:ext cx="777854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借閱中：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收納所有已借閱電子書，可透過篩選快速找出書籍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ttps://uc901659c60740499765efd36132.previews.dropboxusercontent.com/p/thumb/AAjs3EUYpDTiA7wCh7shn0TPeYOkYhqvyWC8RNI42wGFhuaDORd040hd3IL_CICYOHL34U_3EPVYTAiIm_V_hGdn7nvb0TJUhQhd84Wvdp6ZLMCgHV_hblCgK4Cz7HKc5oPl0_VJqAuD0s-4O2jaW_oD3l7okfHmVzotO_6IblDAiNVLI-KNzS2ZaNhgVSGYmha4kNcvKCIUbYaMkGF_eZMz1K6-u8W97ZfReWEUBekI8_imD6Mr4J2XT5pptN2qRdFHy0aKzU2piaJCRiU2usIFgwCa0A-Ti-aBY41PogYle1sFdiAAO7VbH3LmMZLoVw-YJ7Fo5YTmxAkISBBFy4ClRBPelArHHt2MUFqrKLiAyA/p.jpeg?fv_content=true&amp;size_mode=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539552" y="1845344"/>
            <a:ext cx="2861807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c1661e8b3e1a05d5f49bd198c0d.previews.dropboxusercontent.com/p/thumb/AAifT06Z5yM7XcMcQdjazpNO1XiTXCRJiJx79sax3WqYR8lIU-7eN5DWWmlSfhyDl3Rdh1IFbXZcg7iJriulsnT5c0up7KeX6TSmrgj1Nq5ZQAJvk-6dVpNl7mCvLlYLXSum0XQPfrv1hYte_Oi8okWMlTRT0TJSscIR6t6DM_ztCL8rxi6kl6cZiKQS1lINlV6x_Xebl8x8wAsISwTZVucQXw5PjzeeCz-XZx05_WjkS967v5MxazTp8attU_jHxHnSMtCBiScRq5HuAMZjejagGSelnmggaWfqvdh6VDpoENb1l8L1yuqOkrsiRWGLauRLAkkgE8lMyOCYAHBBEmC35HuVks1P-a7ZLbf2bsQG3w/p.jpeg?fv_content=true&amp;size_mode=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3698400" y="1845344"/>
            <a:ext cx="2745905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橢圓 35"/>
          <p:cNvSpPr/>
          <p:nvPr/>
        </p:nvSpPr>
        <p:spPr>
          <a:xfrm>
            <a:off x="539552" y="2781448"/>
            <a:ext cx="806928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單箭頭接點 39"/>
          <p:cNvCxnSpPr>
            <a:stCxn id="36" idx="6"/>
          </p:cNvCxnSpPr>
          <p:nvPr/>
        </p:nvCxnSpPr>
        <p:spPr>
          <a:xfrm>
            <a:off x="1346480" y="2950369"/>
            <a:ext cx="23519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圖說文字 43"/>
          <p:cNvSpPr/>
          <p:nvPr/>
        </p:nvSpPr>
        <p:spPr>
          <a:xfrm>
            <a:off x="6732240" y="1845344"/>
            <a:ext cx="2160240" cy="2447752"/>
          </a:xfrm>
          <a:prstGeom prst="wedgeRectCallout">
            <a:avLst>
              <a:gd name="adj1" fmla="val -67256"/>
              <a:gd name="adj2" fmla="val 41122"/>
            </a:avLst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篩選選單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列出</a:t>
            </a:r>
            <a:r>
              <a:rPr lang="zh-TW" altLang="en-US" dirty="0" smtClean="0">
                <a:solidFill>
                  <a:prstClr val="black"/>
                </a:solidFill>
                <a:latin typeface="新細明體"/>
              </a:rPr>
              <a:t>「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分類</a:t>
            </a:r>
            <a:r>
              <a:rPr lang="zh-TW" altLang="en-US" dirty="0">
                <a:solidFill>
                  <a:prstClr val="black"/>
                </a:solidFill>
                <a:latin typeface="新細明體"/>
              </a:rPr>
              <a:t>」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dirty="0">
                <a:solidFill>
                  <a:prstClr val="black"/>
                </a:solidFill>
                <a:latin typeface="新細明體"/>
              </a:rPr>
              <a:t>「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書籍狀態</a:t>
            </a:r>
            <a:r>
              <a:rPr lang="zh-TW" altLang="en-US" dirty="0">
                <a:solidFill>
                  <a:prstClr val="black"/>
                </a:solidFill>
                <a:latin typeface="新細明體"/>
              </a:rPr>
              <a:t>」 </a:t>
            </a: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兩者項目，限制</a:t>
            </a:r>
            <a:r>
              <a:rPr lang="zh-TW" altLang="en-US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各選</a:t>
            </a:r>
            <a:r>
              <a:rPr lang="en-US" altLang="zh-TW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16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1852" y="404664"/>
            <a:ext cx="669842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借閱中：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可切換呈現方式書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封→條列，長按可以管理書籍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C:\Users\user\AppData\Local\Microsoft\Windows\INetCache\Content.Word\我的書櫃_書籍清單_書封形式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0" y="1772816"/>
            <a:ext cx="2520000" cy="3960000"/>
          </a:xfrm>
          <a:prstGeom prst="rect">
            <a:avLst/>
          </a:prstGeom>
          <a:noFill/>
          <a:ln w="9525" cmpd="sng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4" name="Picture 2" descr="https://uccfb88e87789daa128f20c0c2e8.previews.dropboxusercontent.com/p/thumb/AAjbxrqYjQ_fgePcZjeI6DlimtTObb9q59XtsxOgewgFj5jwGN0FiR6BxzffPACvPkGePnET8E0J96OLPWXM79pIOu2QPBSyGE0rtMX3YSvpdqlVTKKCE5SXAPx8ZCohWI21XFYKfmUJsqcuToMmtQpn7UTPCWQhCVHcttO3FymyfzziqNN0pokTivoSLAm74muWdeb4xYyRvlydpXggA-AeEhiuFWq6St6DMmrp0b6IsYc05rGtbP72R4dzNEjTAxKw91lD5I4I8POmRur-L1EOu90Ly6EIr2d1WAzjtf3xEMrlT4awJDokiTjPQ_yVBzXTNZ1b3_XXU8yv3ZUWprN6Vp3xd3EAbBtSbrA-EN7NBA/p.jpeg?fv_content=true&amp;size_mode=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3401306" y="1755435"/>
            <a:ext cx="2436923" cy="396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橢圓 9"/>
          <p:cNvSpPr/>
          <p:nvPr/>
        </p:nvSpPr>
        <p:spPr>
          <a:xfrm>
            <a:off x="2538752" y="2371078"/>
            <a:ext cx="662912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>
            <a:stCxn id="10" idx="6"/>
          </p:cNvCxnSpPr>
          <p:nvPr/>
        </p:nvCxnSpPr>
        <p:spPr>
          <a:xfrm>
            <a:off x="3201664" y="2539999"/>
            <a:ext cx="1281304" cy="1689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s://uc8f7c61952f71ef0b36251ab357.previews.dropboxusercontent.com/p/thumb/AAg0Tcxj6Gfjt6_FSwOLUHhcbM0OCTlvAUBbCWPm0KOQLj9oenuT217eeHI8dsaYgMYG2XQBqXZ0b9D8KtEJCQozwhIE3IrDFluJg9V1DoENXuzkKddWEnahFPz_0Y-fba96niofYztQwP8BfpENSIiTHpegyUgLnC1ULZ9vIKCHCkAsQAmlBVhdpytG5nPyZEIr4HaO4N_s75xTVYwBKWHYh51YIXRo7wqu0t2DuN2cxdGcx6hv1pBA4GdGSsB_iJYgrlHy558F9mDX4Wa_E7rdhIZJ_NWYzEEVvvfGQ3aIt0-F9xZE0s-dxAudpSWg_LqlIcHCHWfNw2ubqumijY96SLNLd4E6VWUjb3zL6sqeSA/p.jpeg?fv_content=true&amp;size_mode=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6156176" y="1772816"/>
            <a:ext cx="2412718" cy="396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向右箭號 14"/>
          <p:cNvSpPr/>
          <p:nvPr/>
        </p:nvSpPr>
        <p:spPr>
          <a:xfrm>
            <a:off x="4619767" y="4509120"/>
            <a:ext cx="1765822" cy="82845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7" tIns="40039" rIns="80077" bIns="40039" rtlCol="0" anchor="ctr"/>
          <a:lstStyle/>
          <a:p>
            <a:pPr algn="ctr" defTabSz="871952"/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長按書籍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3" descr="https://i.gyazo.com/552f5b92d5dbc3c8b3071adddf88d8a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2" b="93443" l="5775" r="92401">
                        <a14:foregroundMark x1="22796" y1="17377" x2="22796" y2="17377"/>
                        <a14:foregroundMark x1="39210" y1="15410" x2="39210" y2="15410"/>
                        <a14:foregroundMark x1="53799" y1="26230" x2="53799" y2="26230"/>
                        <a14:foregroundMark x1="15805" y1="28852" x2="15805" y2="28852"/>
                        <a14:foregroundMark x1="23708" y1="44918" x2="23708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25" y="3714803"/>
            <a:ext cx="97081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932040" y="602411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可選擇開啟詳目頁，或歸還書籍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2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3491880" y="1741396"/>
            <a:ext cx="2700000" cy="468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467544" y="1773336"/>
            <a:ext cx="2700000" cy="468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1852" y="404664"/>
            <a:ext cx="777854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文章清單：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收納所有已下載文章，可透過篩選快速找出文章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36748" y="2492896"/>
            <a:ext cx="806928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40" name="直線單箭頭接點 39"/>
          <p:cNvCxnSpPr>
            <a:stCxn id="36" idx="6"/>
          </p:cNvCxnSpPr>
          <p:nvPr/>
        </p:nvCxnSpPr>
        <p:spPr>
          <a:xfrm>
            <a:off x="1243676" y="2661817"/>
            <a:ext cx="235192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圖說文字 43"/>
          <p:cNvSpPr/>
          <p:nvPr/>
        </p:nvSpPr>
        <p:spPr>
          <a:xfrm>
            <a:off x="6732240" y="2204864"/>
            <a:ext cx="2160240" cy="2088232"/>
          </a:xfrm>
          <a:prstGeom prst="wedgeRectCallout">
            <a:avLst>
              <a:gd name="adj1" fmla="val -74206"/>
              <a:gd name="adj2" fmla="val 31972"/>
            </a:avLst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篩選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選單選單列出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「分類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</a:t>
            </a:r>
            <a:r>
              <a:rPr lang="zh-TW" altLang="en-US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選取</a:t>
            </a:r>
            <a:r>
              <a:rPr lang="en-US" altLang="zh-TW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</a:p>
        </p:txBody>
      </p:sp>
    </p:spTree>
    <p:extLst>
      <p:ext uri="{BB962C8B-B14F-4D97-AF65-F5344CB8AC3E}">
        <p14:creationId xmlns:p14="http://schemas.microsoft.com/office/powerpoint/2010/main" val="34523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773336"/>
            <a:ext cx="2700000" cy="468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1852" y="404664"/>
            <a:ext cx="777854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文章清單：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長按可管理文章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圖說文字 43"/>
          <p:cNvSpPr/>
          <p:nvPr/>
        </p:nvSpPr>
        <p:spPr>
          <a:xfrm>
            <a:off x="6732240" y="2204864"/>
            <a:ext cx="2160240" cy="2088232"/>
          </a:xfrm>
          <a:prstGeom prst="wedgeRectCallout">
            <a:avLst>
              <a:gd name="adj1" fmla="val -74206"/>
              <a:gd name="adj2" fmla="val 31972"/>
            </a:avLst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長按文章，可選擇移除或開啟文章詳目頁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https://i.gyazo.com/3b657b408b7a909005bd8af905d1b7f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988" y="1745165"/>
            <a:ext cx="2586179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https://i.gyazo.com/552f5b92d5dbc3c8b3071adddf88d8a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2" b="93443" l="5775" r="92401">
                        <a14:foregroundMark x1="22796" y1="17377" x2="22796" y2="17377"/>
                        <a14:foregroundMark x1="39210" y1="15410" x2="39210" y2="15410"/>
                        <a14:foregroundMark x1="53799" y1="26230" x2="53799" y2="26230"/>
                        <a14:foregroundMark x1="15805" y1="28852" x2="15805" y2="28852"/>
                        <a14:foregroundMark x1="23708" y1="44918" x2="23708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68" y="3609119"/>
            <a:ext cx="97081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374378" y="4653136"/>
            <a:ext cx="1765822" cy="82845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77" tIns="40039" rIns="80077" bIns="40039" rtlCol="0" anchor="ctr"/>
          <a:lstStyle/>
          <a:p>
            <a:pPr algn="ctr" defTabSz="871952"/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長按文章</a:t>
            </a: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01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1852" y="332656"/>
            <a:ext cx="777854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可透過一些標誌來確認書籍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文章狀態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直線圖說文字 1 (加上強調線) 8"/>
          <p:cNvSpPr/>
          <p:nvPr/>
        </p:nvSpPr>
        <p:spPr>
          <a:xfrm>
            <a:off x="5721959" y="1537487"/>
            <a:ext cx="853138" cy="1387297"/>
          </a:xfrm>
          <a:prstGeom prst="accentCallout1">
            <a:avLst>
              <a:gd name="adj1" fmla="val 18750"/>
              <a:gd name="adj2" fmla="val -8333"/>
              <a:gd name="adj3" fmla="val 38658"/>
              <a:gd name="adj4" fmla="val -51953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/>
          <p:nvPr/>
        </p:nvPicPr>
        <p:blipFill rotWithShape="1">
          <a:blip r:embed="rId2"/>
          <a:srcRect t="22969" b="47785"/>
          <a:stretch/>
        </p:blipFill>
        <p:spPr>
          <a:xfrm>
            <a:off x="5796136" y="1484784"/>
            <a:ext cx="306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圖片 12"/>
          <p:cNvPicPr/>
          <p:nvPr/>
        </p:nvPicPr>
        <p:blipFill rotWithShape="1">
          <a:blip r:embed="rId2"/>
          <a:srcRect t="22969" b="47785"/>
          <a:stretch/>
        </p:blipFill>
        <p:spPr>
          <a:xfrm>
            <a:off x="5796136" y="3140968"/>
            <a:ext cx="3060000" cy="14401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6012160" y="3212976"/>
            <a:ext cx="1125875" cy="1194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2" descr="https://www.airitibooks.com/ABCUpLoad/978986955193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52674"/>
            <a:ext cx="972960" cy="111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/>
          <p:nvPr/>
        </p:nvPicPr>
        <p:blipFill rotWithShape="1">
          <a:blip r:embed="rId5"/>
          <a:srcRect t="22530" b="53098"/>
          <a:stretch/>
        </p:blipFill>
        <p:spPr>
          <a:xfrm>
            <a:off x="5796136" y="4797152"/>
            <a:ext cx="3060000" cy="1259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字方塊 16"/>
          <p:cNvSpPr txBox="1"/>
          <p:nvPr/>
        </p:nvSpPr>
        <p:spPr>
          <a:xfrm>
            <a:off x="251520" y="1537487"/>
            <a:ext cx="532859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</a:t>
            </a:r>
            <a:endParaRPr lang="en-US" altLang="zh-TW" sz="2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彩色書封，雲朵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icon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借閱、已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黑白書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封：已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借閱、未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文章</a:t>
            </a:r>
            <a:endParaRPr lang="en-US" altLang="zh-TW" sz="2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雲朵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icon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：已下載</a:t>
            </a:r>
            <a:endParaRPr lang="en-US" altLang="zh-TW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18" name="直線圖說文字 1 (加上強調線) 17"/>
          <p:cNvSpPr/>
          <p:nvPr/>
        </p:nvSpPr>
        <p:spPr>
          <a:xfrm>
            <a:off x="5721959" y="3193830"/>
            <a:ext cx="853138" cy="1387297"/>
          </a:xfrm>
          <a:prstGeom prst="accentCallout1">
            <a:avLst>
              <a:gd name="adj1" fmla="val 18750"/>
              <a:gd name="adj2" fmla="val -8333"/>
              <a:gd name="adj3" fmla="val 16432"/>
              <a:gd name="adj4" fmla="val -6940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直線圖說文字 1 (加上強調線) 18"/>
          <p:cNvSpPr/>
          <p:nvPr/>
        </p:nvSpPr>
        <p:spPr>
          <a:xfrm>
            <a:off x="5721959" y="4742216"/>
            <a:ext cx="853138" cy="1387297"/>
          </a:xfrm>
          <a:prstGeom prst="accentCallout1">
            <a:avLst>
              <a:gd name="adj1" fmla="val 18750"/>
              <a:gd name="adj2" fmla="val -8333"/>
              <a:gd name="adj3" fmla="val 16432"/>
              <a:gd name="adj4" fmla="val -69401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1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7854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我的收藏：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收納所有收藏過的文章和電子書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531272" y="1777043"/>
            <a:ext cx="2520000" cy="468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3347864" y="1772816"/>
            <a:ext cx="2520000" cy="468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橢圓 12"/>
          <p:cNvSpPr/>
          <p:nvPr/>
        </p:nvSpPr>
        <p:spPr>
          <a:xfrm>
            <a:off x="538266" y="2522028"/>
            <a:ext cx="748830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>
            <a:stCxn id="13" idx="6"/>
          </p:cNvCxnSpPr>
          <p:nvPr/>
        </p:nvCxnSpPr>
        <p:spPr>
          <a:xfrm>
            <a:off x="1287096" y="2690949"/>
            <a:ext cx="184474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1"/>
          <p:cNvSpPr>
            <a:spLocks noGrp="1"/>
          </p:cNvSpPr>
          <p:nvPr>
            <p:ph idx="1"/>
          </p:nvPr>
        </p:nvSpPr>
        <p:spPr>
          <a:xfrm>
            <a:off x="6156176" y="1854061"/>
            <a:ext cx="2664296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篩選選單列出「電子書」和「文章」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預設顯示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「電子書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90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977823" y="2492896"/>
            <a:ext cx="3188360" cy="1552238"/>
            <a:chOff x="3951375" y="2751963"/>
            <a:chExt cx="4251149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4466029" y="2751963"/>
              <a:ext cx="3236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註冊</a:t>
              </a:r>
              <a:r>
                <a:rPr lang="en-US" altLang="zh-TW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登入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615851" y="3904091"/>
              <a:ext cx="2922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Airiti</a:t>
              </a:r>
              <a:r>
                <a:rPr lang="zh-TW" alt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子母帳號</a:t>
              </a:r>
              <a:endParaRPr lang="en-US" sz="20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38580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個人推薦貼近您的閱讀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偏好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推薦帶來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最新閱讀潮流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https://ucc64557ba49c916e41be3ab17aa.previews.dropboxusercontent.com/p/thumb/AAizfJ-jaJD5f8lCmW8SJrrSDghbW8jwq2pVK-WMc8UEcYmD1sH_R8wdk6RYnQMkzcN4vnTvvd8suVJYgQkqL2fAd02o_oSE-UaEZ7FkUUmTQnpKDsGjufLmv0LjynWcskUwblX5lmkuQGsBEXd8xLuV-AgH-G9X0NtvjU6e9ZytGHd3Dm-mNiS__GId0p6_q0uTd24YA6PDPEdfTSZlqIIu83LazV21NXKSM5Vd2amLsMc5ZkMLimte9cl-3UAWWNYadYEbkyeRURb38fSWkMdzDUd2erTNTZ0bK9IvC51--H9v5aeIn7ouUuyKuo6Q1S20-QkNwHwP29SLeELFD_DK-zk9J8mBvUlKe-ehfOUwzw/p.jpeg?fv_content=true&amp;size_mode=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1"/>
          <a:stretch/>
        </p:blipFill>
        <p:spPr bwMode="auto">
          <a:xfrm>
            <a:off x="5436096" y="0"/>
            <a:ext cx="2736304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95536" y="2564904"/>
            <a:ext cx="45108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推薦：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系統依您的閱讀習慣運算，含圖書和文章</a:t>
            </a:r>
            <a:endParaRPr lang="en-US" altLang="zh-TW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主題推薦與</a:t>
            </a:r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Banner</a:t>
            </a:r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推薦：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華藝精選主題，為您推薦相關書籍</a:t>
            </a:r>
            <a:endParaRPr lang="en-US" altLang="zh-TW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71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977823" y="2492896"/>
            <a:ext cx="3188360" cy="1552238"/>
            <a:chOff x="3951375" y="2751963"/>
            <a:chExt cx="4251149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4627397" y="2751963"/>
              <a:ext cx="29136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個人設定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184102" y="3904091"/>
              <a:ext cx="3785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帳號管理</a:t>
              </a:r>
              <a:r>
                <a:rPr lang="zh-TW" alt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，設定偏好</a:t>
              </a:r>
              <a:endParaRPr lang="en-US" sz="20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0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ãbook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7"/>
          <a:stretch/>
        </p:blipFill>
        <p:spPr bwMode="auto">
          <a:xfrm>
            <a:off x="-36512" y="17303"/>
            <a:ext cx="1656184" cy="68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16561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3607" y="620688"/>
            <a:ext cx="1035946" cy="2232248"/>
          </a:xfrm>
        </p:spPr>
        <p:txBody>
          <a:bodyPr vert="eaVert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個人設定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185238" y="980728"/>
            <a:ext cx="576000" cy="1440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2724189" y="3830602"/>
            <a:ext cx="576000" cy="144000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帳戶設定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4526294" y="3849929"/>
            <a:ext cx="576000" cy="144000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en-US" altLang="zh-TW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6611238" y="3849929"/>
            <a:ext cx="576000" cy="144000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使用資訊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肘形接點 22"/>
          <p:cNvCxnSpPr>
            <a:stCxn id="17" idx="2"/>
            <a:endCxn id="19" idx="0"/>
          </p:cNvCxnSpPr>
          <p:nvPr/>
        </p:nvCxnSpPr>
        <p:spPr>
          <a:xfrm rot="5400000">
            <a:off x="3537777" y="1895141"/>
            <a:ext cx="1409874" cy="2461049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/>
          <p:cNvCxnSpPr>
            <a:stCxn id="17" idx="2"/>
            <a:endCxn id="20" idx="0"/>
          </p:cNvCxnSpPr>
          <p:nvPr/>
        </p:nvCxnSpPr>
        <p:spPr>
          <a:xfrm rot="5400000">
            <a:off x="4429166" y="2805856"/>
            <a:ext cx="1429201" cy="65894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/>
          <p:cNvCxnSpPr>
            <a:stCxn id="17" idx="2"/>
            <a:endCxn id="21" idx="0"/>
          </p:cNvCxnSpPr>
          <p:nvPr/>
        </p:nvCxnSpPr>
        <p:spPr>
          <a:xfrm rot="16200000" flipH="1">
            <a:off x="5471638" y="2422328"/>
            <a:ext cx="1429201" cy="14260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圓角矩形 26"/>
          <p:cNvSpPr/>
          <p:nvPr/>
        </p:nvSpPr>
        <p:spPr>
          <a:xfrm>
            <a:off x="8244472" y="3818130"/>
            <a:ext cx="576000" cy="1440000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8" name="肘形接點 27"/>
          <p:cNvCxnSpPr>
            <a:stCxn id="17" idx="2"/>
            <a:endCxn id="27" idx="0"/>
          </p:cNvCxnSpPr>
          <p:nvPr/>
        </p:nvCxnSpPr>
        <p:spPr>
          <a:xfrm rot="16200000" flipH="1">
            <a:off x="6304154" y="1589812"/>
            <a:ext cx="1397402" cy="3059234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/>
          <p:cNvSpPr txBox="1"/>
          <p:nvPr/>
        </p:nvSpPr>
        <p:spPr>
          <a:xfrm>
            <a:off x="1819576" y="3799091"/>
            <a:ext cx="1015663" cy="18621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帳戶連結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單位權限綁定</a:t>
            </a:r>
          </a:p>
        </p:txBody>
      </p:sp>
      <p:sp>
        <p:nvSpPr>
          <p:cNvPr id="53" name="文字方塊 52"/>
          <p:cNvSpPr txBox="1"/>
          <p:nvPr/>
        </p:nvSpPr>
        <p:spPr>
          <a:xfrm>
            <a:off x="3278316" y="3794036"/>
            <a:ext cx="1431161" cy="14720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偏好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推播通知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閱讀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</a:t>
            </a:r>
          </a:p>
        </p:txBody>
      </p:sp>
      <p:sp>
        <p:nvSpPr>
          <p:cNvPr id="57" name="文字方塊 56"/>
          <p:cNvSpPr txBox="1"/>
          <p:nvPr/>
        </p:nvSpPr>
        <p:spPr>
          <a:xfrm>
            <a:off x="5143766" y="3789041"/>
            <a:ext cx="1431161" cy="13388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借閱紀錄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預約紀錄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關注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6971049" y="3799091"/>
            <a:ext cx="1338828" cy="12464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軟體版本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問題回報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zh-TW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27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5536" y="339651"/>
            <a:ext cx="2821148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個人設定主畫面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42" name="Picture 2" descr="https://uc09a6647a102e3b57eab34859a6.previews.dropboxusercontent.com/p/thumb/AAhOGOgFvmxXbQej9xzsaEIj0D2zU1GAmJIu3j3JW5Eqddll9A7OYC7tqQZPiymILHubX22mKmf7-HhgkmFeoZH9QNfABcJW1IgWt2XIOY-5bg9-rA07dGhnZxH6QCE1JtF-jNmm7IjbXS9nORfolyiR0mfdMT8L3YQaRSzHAvdD1gO3JTbN6nQNQQixWdyKrsHlYh1az0osJBxPRT_q9XVDw4IJYl1CWLpExqaByDALuMv6p-aXIBHTmiHowKWeEoz0lTkqWvFh492sdmzTXsRPPSVLIhZy2iBTz0Avdr5iVrBwW1KeEcrIA-qgwl4VdbOO67VxFNrtNVxSEVMKJQ1j274TiY5jZRiqusXVyNOEeA/p.jpeg?fv_content=true&amp;size_mode=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3"/>
          <a:stretch/>
        </p:blipFill>
        <p:spPr bwMode="auto">
          <a:xfrm>
            <a:off x="5940152" y="188640"/>
            <a:ext cx="2568906" cy="64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428298" y="1268760"/>
            <a:ext cx="5079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含使用者頭像、名稱和信箱，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另可管理以下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帳號管理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可連結社群帳號，或綁定單位權限。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可管理使用偏好、推播通知和閱讀提醒。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查詢借閱、預約紀錄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，管理關注期刊。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200000"/>
              </a:lnSpc>
              <a:buFont typeface="Arial" pitchFamily="34" charset="0"/>
              <a:buChar char="•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版本號，問題回報功能。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73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使用者頭像、名稱和信箱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30561" y="1196752"/>
            <a:ext cx="2448272" cy="612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可修改頭像與名稱</a:t>
            </a: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pic>
        <p:nvPicPr>
          <p:cNvPr id="15362" name="Picture 2" descr="https://uceec4fc9accdc66b367847849aa.previews.dropboxusercontent.com/p/thumb/AAgwEDl8o3HWuzssuOREg0oJp8QqgjA9SNlb63BUcZXrWowBjMAl9n33hDyruh8E6y41s9-s-RdCYta4-Mo4mdFkYUV3VEueYWvA-ZP7Tk0bD-3bpBVUYoGo67LZUL2GfqqH0SQKGirpbgKTIUO1DX-70BuZxPfdxO-3JoyCM4Jz7hCSDZSDuDEfotlJ2cb4XDy1hMGgLWhcbFy5JC2ki24Swm_Xxdf-z2kuTdmjIF94wIYRtN-P6q8UYPqUXI67MgIXE72YM0HGqKYG03gWln46kwp2lWgjEs9xZ_-gvgHticzHDbrkw_3IGejMgJ7Ow6nx7TKyjaq4er7b1A7b-F9B0Ud1H8b2c_83lAD5MpKIAQ/p.jpeg?fv_content=true&amp;size_mode=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0"/>
          <a:stretch/>
        </p:blipFill>
        <p:spPr bwMode="auto">
          <a:xfrm>
            <a:off x="323528" y="1264991"/>
            <a:ext cx="2858329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uc27ea7600a38da2cd9098b98b05.previews.dropboxusercontent.com/p/thumb/AAjCpBw0OpABbSOw8XQgeV5YHRvPK0gyL6wWYByH4BBai0ye-sa66mIf0L9Knpu_GoMni2bJ-AY0dQxNOB0Kzr1xVABt65MAf_jAUkHU4AkfrvBLWZhlEzyqp6rrSrirW_NGhsn1eYUupk9Nw0EWfVgicqXXT1-PSLPr7b-nJ3VRRLr-Ad9h0-kypouK8v_jDu-qCFQDkm0ev3JTKUeUDWMKIAOMmszQSQ4sfmOUuMLPcRqtn8lx46WacNMzU32GyOpziozfSPD2Dq6_qyWbFVjQvLiNgV78AjnejL3T1hT_jOSDmevgNrPmvwSxl2Kf7PzDH08bZ6XaIxZpQ5ehB94rcXPbv2V0EM58MzwDK23ejQ/p.jpeg?fv_content=true&amp;size_mode=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3347865" y="1277246"/>
            <a:ext cx="2861807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7" y="4937399"/>
            <a:ext cx="21602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XXX@hotmail.com</a:t>
            </a:r>
            <a:endParaRPr lang="zh-TW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366" name="Picture 6" descr="https://i.gyazo.com/129a079afe39f58504b9c0cec07501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14" y="4937399"/>
            <a:ext cx="979871" cy="1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95537" y="4073303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張小明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419872" y="4903548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XXX@hotmail.com</a:t>
            </a:r>
            <a:endParaRPr lang="zh-TW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349228" y="3477909"/>
            <a:ext cx="806928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14" name="直線單箭頭接點 13"/>
          <p:cNvCxnSpPr>
            <a:stCxn id="13" idx="6"/>
          </p:cNvCxnSpPr>
          <p:nvPr/>
        </p:nvCxnSpPr>
        <p:spPr>
          <a:xfrm>
            <a:off x="2156156" y="3646830"/>
            <a:ext cx="1291958" cy="159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帳號管理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366" name="Picture 6" descr="https://i.gyazo.com/129a079afe39f58504b9c0cec07501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2" y="5145457"/>
            <a:ext cx="979871" cy="1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491880" y="5111606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XXX@hotmail.com</a:t>
            </a:r>
            <a:endParaRPr lang="zh-TW" alt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2" descr="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7"/>
          <a:stretch/>
        </p:blipFill>
        <p:spPr bwMode="auto">
          <a:xfrm>
            <a:off x="5928224" y="1124744"/>
            <a:ext cx="2607792" cy="342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47"/>
          <a:stretch/>
        </p:blipFill>
        <p:spPr bwMode="auto">
          <a:xfrm>
            <a:off x="3119910" y="1413256"/>
            <a:ext cx="2460617" cy="45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橢圓 15"/>
          <p:cNvSpPr/>
          <p:nvPr/>
        </p:nvSpPr>
        <p:spPr>
          <a:xfrm>
            <a:off x="3191920" y="3954354"/>
            <a:ext cx="2304256" cy="337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/>
          <p:cNvCxnSpPr/>
          <p:nvPr/>
        </p:nvCxnSpPr>
        <p:spPr>
          <a:xfrm flipV="1">
            <a:off x="4632080" y="3572776"/>
            <a:ext cx="1224136" cy="3815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95536" y="1432476"/>
            <a:ext cx="22322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關聯帳號：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可串聯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方帳號，或取消串聯。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串聯第三方帳號，可幫助您在忘記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主帳號時，使用第三方帳號登入，取回原本閱讀紀錄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050" indent="-273050">
              <a:lnSpc>
                <a:spcPct val="150000"/>
              </a:lnSpc>
              <a:buFont typeface="Arial" pitchFamily="34" charset="0"/>
              <a:buChar char="•"/>
            </a:pP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386" name="Picture 2" descr="https://i.gyazo.com/3fe7f054ca94763c9ea2f85658ff62b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55254"/>
            <a:ext cx="963174" cy="1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i.gyazo.com/3fe7f054ca94763c9ea2f85658ff62b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00" y="2852936"/>
            <a:ext cx="39052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.gyazo.com/3fe7f054ca94763c9ea2f85658ff62b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79" y="2986286"/>
            <a:ext cx="1451105" cy="5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908084" y="3011967"/>
            <a:ext cx="6480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張小明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649287" y="3273577"/>
            <a:ext cx="1451105" cy="26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XXX@hotmail.com</a:t>
            </a:r>
            <a:endParaRPr lang="zh-TW" alt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770200" y="3534106"/>
            <a:ext cx="1305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XXX@hotmail.com</a:t>
            </a:r>
            <a:endParaRPr lang="zh-TW" altLang="en-US" sz="11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326253" y="4221088"/>
            <a:ext cx="133632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XXX@hotmail.com</a:t>
            </a:r>
            <a:endParaRPr lang="zh-TW" alt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帳號管理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1168649"/>
            <a:ext cx="3960439" cy="4617006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管理單位權限 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認證狀態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若帳號過期，可重新認證。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權限：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選擇單位，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進行單位權限綁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帳號移轉：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一代</a:t>
            </a:r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引繼碼移轉既有帳號所有權限。</a:t>
            </a:r>
          </a:p>
          <a:p>
            <a:pPr lvl="1">
              <a:lnSpc>
                <a:spcPct val="150000"/>
              </a:lnSpc>
            </a:pPr>
            <a:endParaRPr lang="en-US" altLang="zh-TW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47152"/>
            <a:ext cx="2734139" cy="486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偏好設定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" name="Picture 2" descr="https://i.gyazo.com/3fe7f054ca94763c9ea2f85658ff62b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09" y="3687714"/>
            <a:ext cx="963174" cy="1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 descr="C:\Users\user\AppData\Local\Microsoft\Windows\INetCache\Content.Word\偏好設定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3"/>
          <a:stretch/>
        </p:blipFill>
        <p:spPr bwMode="auto">
          <a:xfrm>
            <a:off x="3267686" y="893940"/>
            <a:ext cx="2520000" cy="522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文字方塊 32"/>
          <p:cNvSpPr txBox="1"/>
          <p:nvPr/>
        </p:nvSpPr>
        <p:spPr>
          <a:xfrm>
            <a:off x="395536" y="1556792"/>
            <a:ext cx="2482175" cy="1154162"/>
          </a:xfrm>
          <a:prstGeom prst="wedgeRectCallout">
            <a:avLst>
              <a:gd name="adj1" fmla="val 56687"/>
              <a:gd name="adj2" fmla="val -6593"/>
            </a:avLst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若登入多館，可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閱帳號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*預設為第一個登入的圖書館</a:t>
            </a:r>
            <a:endParaRPr lang="zh-TW" altLang="en-US" sz="1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084168" y="2348880"/>
            <a:ext cx="2664296" cy="1155060"/>
          </a:xfrm>
          <a:prstGeom prst="wedgeRectCallout">
            <a:avLst>
              <a:gd name="adj1" fmla="val -56827"/>
              <a:gd name="adj2" fmla="val 26802"/>
            </a:avLst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不同來源的使用者，可預設自己偏好的搜尋文獻類別。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410131" y="4293096"/>
            <a:ext cx="2482175" cy="1155060"/>
          </a:xfrm>
          <a:prstGeom prst="wedgeRectCallout">
            <a:avLst>
              <a:gd name="adj1" fmla="val 56687"/>
              <a:gd name="adj2" fmla="val -6593"/>
            </a:avLst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電子書檔案分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EPUB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，可預設下載檔案類型。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6084168" y="5010244"/>
            <a:ext cx="2664296" cy="785728"/>
          </a:xfrm>
          <a:prstGeom prst="wedgeRectCallout">
            <a:avLst>
              <a:gd name="adj1" fmla="val -56827"/>
              <a:gd name="adj2" fmla="val 26802"/>
            </a:avLst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可以選擇圖書館內優先顯示的前三個書籍分類。</a:t>
            </a:r>
          </a:p>
        </p:txBody>
      </p:sp>
    </p:spTree>
    <p:extLst>
      <p:ext uri="{BB962C8B-B14F-4D97-AF65-F5344CB8AC3E}">
        <p14:creationId xmlns:p14="http://schemas.microsoft.com/office/powerpoint/2010/main" val="18567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" name="Picture 2" descr="https://i.gyazo.com/3fe7f054ca94763c9ea2f85658ff62b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09" y="3687714"/>
            <a:ext cx="963174" cy="1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內容版面配置區 4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可一次性開啟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或關閉所有通知。</a:t>
            </a: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或是使用者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自行設定各項通知。</a:t>
            </a:r>
          </a:p>
        </p:txBody>
      </p:sp>
      <p:pic>
        <p:nvPicPr>
          <p:cNvPr id="8" name="Picture 2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44" y="1242562"/>
            <a:ext cx="2685072" cy="478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9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預約紀錄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" name="Picture 2" descr="https://i.gyazo.com/3fe7f054ca94763c9ea2f85658ff62b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09" y="3687714"/>
            <a:ext cx="963174" cy="1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內容版面配置區 4"/>
          <p:cNvSpPr>
            <a:spLocks noGrp="1"/>
          </p:cNvSpPr>
          <p:nvPr>
            <p:ph idx="1"/>
          </p:nvPr>
        </p:nvSpPr>
        <p:spPr>
          <a:xfrm>
            <a:off x="107504" y="1423317"/>
            <a:ext cx="2952328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自使用資訊進入，可查看借閱和預約記錄。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點擊書籍後進入詳目頁，可再次借閱。</a:t>
            </a:r>
          </a:p>
          <a:p>
            <a:endParaRPr lang="en-US" altLang="zh-TW" dirty="0" smtClean="0"/>
          </a:p>
        </p:txBody>
      </p:sp>
      <p:pic>
        <p:nvPicPr>
          <p:cNvPr id="10" name="Picture 2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84" y="1380477"/>
            <a:ext cx="2630368" cy="46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預約記錄_可借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51" y="1380477"/>
            <a:ext cx="2502005" cy="46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273537" y="332660"/>
            <a:ext cx="5304225" cy="544809"/>
          </a:xfrm>
        </p:spPr>
        <p:txBody>
          <a:bodyPr anchor="t">
            <a:normAutofit/>
          </a:bodyPr>
          <a:lstStyle/>
          <a:p>
            <a:pPr algn="l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引進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通用帳號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機制，使用更方便</a:t>
            </a:r>
          </a:p>
        </p:txBody>
      </p:sp>
      <p:sp>
        <p:nvSpPr>
          <p:cNvPr id="30" name="Rectangle 6"/>
          <p:cNvSpPr/>
          <p:nvPr/>
        </p:nvSpPr>
        <p:spPr>
          <a:xfrm>
            <a:off x="3793455" y="4550555"/>
            <a:ext cx="5099025" cy="1302296"/>
          </a:xfrm>
          <a:prstGeom prst="rect">
            <a:avLst/>
          </a:prstGeom>
          <a:solidFill>
            <a:srgbClr val="0095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endParaRPr lang="en-US" sz="3600" b="1" kern="0" dirty="0">
              <a:solidFill>
                <a:prstClr val="white"/>
              </a:solidFill>
            </a:endParaRPr>
          </a:p>
        </p:txBody>
      </p:sp>
      <p:sp>
        <p:nvSpPr>
          <p:cNvPr id="32" name="梯形 31"/>
          <p:cNvSpPr/>
          <p:nvPr/>
        </p:nvSpPr>
        <p:spPr>
          <a:xfrm>
            <a:off x="3793454" y="4190515"/>
            <a:ext cx="5099021" cy="360040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3" name="Rectangle 8"/>
          <p:cNvSpPr/>
          <p:nvPr/>
        </p:nvSpPr>
        <p:spPr>
          <a:xfrm>
            <a:off x="4168080" y="3224119"/>
            <a:ext cx="4356000" cy="966399"/>
          </a:xfrm>
          <a:prstGeom prst="rect">
            <a:avLst/>
          </a:prstGeom>
          <a:solidFill>
            <a:srgbClr val="324D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>
              <a:defRPr/>
            </a:pPr>
            <a:endParaRPr lang="en-US" sz="36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梯形 43"/>
          <p:cNvSpPr/>
          <p:nvPr/>
        </p:nvSpPr>
        <p:spPr>
          <a:xfrm>
            <a:off x="4164964" y="2957251"/>
            <a:ext cx="4356000" cy="275774"/>
          </a:xfrm>
          <a:prstGeom prst="trapezoid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5" name="Rectangle 9"/>
          <p:cNvSpPr/>
          <p:nvPr/>
        </p:nvSpPr>
        <p:spPr>
          <a:xfrm>
            <a:off x="4878661" y="2084707"/>
            <a:ext cx="3028732" cy="872544"/>
          </a:xfrm>
          <a:prstGeom prst="rect">
            <a:avLst/>
          </a:prstGeom>
          <a:solidFill>
            <a:srgbClr val="F17C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>
              <a:defRPr/>
            </a:pPr>
            <a:endParaRPr lang="en-US" sz="36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5689501" y="2310152"/>
            <a:ext cx="1967076" cy="430823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個人帳號</a:t>
            </a:r>
          </a:p>
        </p:txBody>
      </p:sp>
      <p:sp>
        <p:nvSpPr>
          <p:cNvPr id="48" name="Freeform 299"/>
          <p:cNvSpPr/>
          <p:nvPr/>
        </p:nvSpPr>
        <p:spPr>
          <a:xfrm>
            <a:off x="5143033" y="2296163"/>
            <a:ext cx="396647" cy="432488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76" tIns="45688" rIns="91376" bIns="45688" rtlCol="0" anchor="ctr"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51" name="Freeform 547"/>
          <p:cNvSpPr/>
          <p:nvPr/>
        </p:nvSpPr>
        <p:spPr>
          <a:xfrm>
            <a:off x="4468573" y="3443026"/>
            <a:ext cx="540883" cy="504825"/>
          </a:xfrm>
          <a:custGeom>
            <a:avLst/>
            <a:gdLst>
              <a:gd name="connsiteX0" fmla="*/ 19438 w 540883"/>
              <a:gd name="connsiteY0" fmla="*/ 450737 h 504825"/>
              <a:gd name="connsiteX1" fmla="*/ 521446 w 540883"/>
              <a:gd name="connsiteY1" fmla="*/ 450737 h 504825"/>
              <a:gd name="connsiteX2" fmla="*/ 535109 w 540883"/>
              <a:gd name="connsiteY2" fmla="*/ 456089 h 504825"/>
              <a:gd name="connsiteX3" fmla="*/ 540883 w 540883"/>
              <a:gd name="connsiteY3" fmla="*/ 468766 h 504825"/>
              <a:gd name="connsiteX4" fmla="*/ 540883 w 540883"/>
              <a:gd name="connsiteY4" fmla="*/ 504825 h 504825"/>
              <a:gd name="connsiteX5" fmla="*/ 0 w 540883"/>
              <a:gd name="connsiteY5" fmla="*/ 504825 h 504825"/>
              <a:gd name="connsiteX6" fmla="*/ 0 w 540883"/>
              <a:gd name="connsiteY6" fmla="*/ 468766 h 504825"/>
              <a:gd name="connsiteX7" fmla="*/ 5775 w 540883"/>
              <a:gd name="connsiteY7" fmla="*/ 456089 h 504825"/>
              <a:gd name="connsiteX8" fmla="*/ 19438 w 540883"/>
              <a:gd name="connsiteY8" fmla="*/ 450737 h 504825"/>
              <a:gd name="connsiteX9" fmla="*/ 72117 w 540883"/>
              <a:gd name="connsiteY9" fmla="*/ 180295 h 504825"/>
              <a:gd name="connsiteX10" fmla="*/ 144236 w 540883"/>
              <a:gd name="connsiteY10" fmla="*/ 180295 h 504825"/>
              <a:gd name="connsiteX11" fmla="*/ 144236 w 540883"/>
              <a:gd name="connsiteY11" fmla="*/ 396648 h 504825"/>
              <a:gd name="connsiteX12" fmla="*/ 180295 w 540883"/>
              <a:gd name="connsiteY12" fmla="*/ 396648 h 504825"/>
              <a:gd name="connsiteX13" fmla="*/ 180295 w 540883"/>
              <a:gd name="connsiteY13" fmla="*/ 180295 h 504825"/>
              <a:gd name="connsiteX14" fmla="*/ 252412 w 540883"/>
              <a:gd name="connsiteY14" fmla="*/ 180295 h 504825"/>
              <a:gd name="connsiteX15" fmla="*/ 252412 w 540883"/>
              <a:gd name="connsiteY15" fmla="*/ 396648 h 504825"/>
              <a:gd name="connsiteX16" fmla="*/ 288472 w 540883"/>
              <a:gd name="connsiteY16" fmla="*/ 396648 h 504825"/>
              <a:gd name="connsiteX17" fmla="*/ 288472 w 540883"/>
              <a:gd name="connsiteY17" fmla="*/ 180295 h 504825"/>
              <a:gd name="connsiteX18" fmla="*/ 360589 w 540883"/>
              <a:gd name="connsiteY18" fmla="*/ 180295 h 504825"/>
              <a:gd name="connsiteX19" fmla="*/ 360589 w 540883"/>
              <a:gd name="connsiteY19" fmla="*/ 396648 h 504825"/>
              <a:gd name="connsiteX20" fmla="*/ 396648 w 540883"/>
              <a:gd name="connsiteY20" fmla="*/ 396648 h 504825"/>
              <a:gd name="connsiteX21" fmla="*/ 396648 w 540883"/>
              <a:gd name="connsiteY21" fmla="*/ 180295 h 504825"/>
              <a:gd name="connsiteX22" fmla="*/ 468766 w 540883"/>
              <a:gd name="connsiteY22" fmla="*/ 180295 h 504825"/>
              <a:gd name="connsiteX23" fmla="*/ 468766 w 540883"/>
              <a:gd name="connsiteY23" fmla="*/ 396648 h 504825"/>
              <a:gd name="connsiteX24" fmla="*/ 485387 w 540883"/>
              <a:gd name="connsiteY24" fmla="*/ 396648 h 504825"/>
              <a:gd name="connsiteX25" fmla="*/ 499050 w 540883"/>
              <a:gd name="connsiteY25" fmla="*/ 402001 h 504825"/>
              <a:gd name="connsiteX26" fmla="*/ 504825 w 540883"/>
              <a:gd name="connsiteY26" fmla="*/ 414678 h 504825"/>
              <a:gd name="connsiteX27" fmla="*/ 504825 w 540883"/>
              <a:gd name="connsiteY27" fmla="*/ 432707 h 504825"/>
              <a:gd name="connsiteX28" fmla="*/ 36058 w 540883"/>
              <a:gd name="connsiteY28" fmla="*/ 432707 h 504825"/>
              <a:gd name="connsiteX29" fmla="*/ 36058 w 540883"/>
              <a:gd name="connsiteY29" fmla="*/ 414678 h 504825"/>
              <a:gd name="connsiteX30" fmla="*/ 41834 w 540883"/>
              <a:gd name="connsiteY30" fmla="*/ 402001 h 504825"/>
              <a:gd name="connsiteX31" fmla="*/ 55497 w 540883"/>
              <a:gd name="connsiteY31" fmla="*/ 396648 h 504825"/>
              <a:gd name="connsiteX32" fmla="*/ 72117 w 540883"/>
              <a:gd name="connsiteY32" fmla="*/ 396648 h 504825"/>
              <a:gd name="connsiteX33" fmla="*/ 270442 w 540883"/>
              <a:gd name="connsiteY33" fmla="*/ 0 h 504825"/>
              <a:gd name="connsiteX34" fmla="*/ 540883 w 540883"/>
              <a:gd name="connsiteY34" fmla="*/ 108177 h 504825"/>
              <a:gd name="connsiteX35" fmla="*/ 540883 w 540883"/>
              <a:gd name="connsiteY35" fmla="*/ 144236 h 504825"/>
              <a:gd name="connsiteX36" fmla="*/ 504825 w 540883"/>
              <a:gd name="connsiteY36" fmla="*/ 144236 h 504825"/>
              <a:gd name="connsiteX37" fmla="*/ 499050 w 540883"/>
              <a:gd name="connsiteY37" fmla="*/ 156913 h 504825"/>
              <a:gd name="connsiteX38" fmla="*/ 485387 w 540883"/>
              <a:gd name="connsiteY38" fmla="*/ 162265 h 504825"/>
              <a:gd name="connsiteX39" fmla="*/ 55497 w 540883"/>
              <a:gd name="connsiteY39" fmla="*/ 162265 h 504825"/>
              <a:gd name="connsiteX40" fmla="*/ 41834 w 540883"/>
              <a:gd name="connsiteY40" fmla="*/ 156913 h 504825"/>
              <a:gd name="connsiteX41" fmla="*/ 36058 w 540883"/>
              <a:gd name="connsiteY41" fmla="*/ 144236 h 504825"/>
              <a:gd name="connsiteX42" fmla="*/ 0 w 540883"/>
              <a:gd name="connsiteY42" fmla="*/ 144236 h 504825"/>
              <a:gd name="connsiteX43" fmla="*/ 0 w 540883"/>
              <a:gd name="connsiteY43" fmla="*/ 108177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40883" h="504825">
                <a:moveTo>
                  <a:pt x="19438" y="450737"/>
                </a:moveTo>
                <a:lnTo>
                  <a:pt x="521446" y="450737"/>
                </a:lnTo>
                <a:cubicBezTo>
                  <a:pt x="526704" y="450737"/>
                  <a:pt x="531259" y="452521"/>
                  <a:pt x="535109" y="456089"/>
                </a:cubicBezTo>
                <a:cubicBezTo>
                  <a:pt x="538960" y="459657"/>
                  <a:pt x="540883" y="463883"/>
                  <a:pt x="540883" y="468766"/>
                </a:cubicBezTo>
                <a:lnTo>
                  <a:pt x="540883" y="504825"/>
                </a:lnTo>
                <a:lnTo>
                  <a:pt x="0" y="504825"/>
                </a:lnTo>
                <a:lnTo>
                  <a:pt x="0" y="468766"/>
                </a:lnTo>
                <a:cubicBezTo>
                  <a:pt x="0" y="463883"/>
                  <a:pt x="1925" y="459657"/>
                  <a:pt x="5775" y="456089"/>
                </a:cubicBezTo>
                <a:cubicBezTo>
                  <a:pt x="9624" y="452521"/>
                  <a:pt x="14179" y="450737"/>
                  <a:pt x="19438" y="450737"/>
                </a:cubicBezTo>
                <a:close/>
                <a:moveTo>
                  <a:pt x="72117" y="180295"/>
                </a:moveTo>
                <a:lnTo>
                  <a:pt x="144236" y="180295"/>
                </a:lnTo>
                <a:lnTo>
                  <a:pt x="144236" y="396648"/>
                </a:lnTo>
                <a:lnTo>
                  <a:pt x="180295" y="396648"/>
                </a:lnTo>
                <a:lnTo>
                  <a:pt x="180295" y="180295"/>
                </a:lnTo>
                <a:lnTo>
                  <a:pt x="252412" y="180295"/>
                </a:lnTo>
                <a:lnTo>
                  <a:pt x="252412" y="396648"/>
                </a:lnTo>
                <a:lnTo>
                  <a:pt x="288472" y="396648"/>
                </a:lnTo>
                <a:lnTo>
                  <a:pt x="288472" y="180295"/>
                </a:lnTo>
                <a:lnTo>
                  <a:pt x="360589" y="180295"/>
                </a:lnTo>
                <a:lnTo>
                  <a:pt x="360589" y="396648"/>
                </a:lnTo>
                <a:lnTo>
                  <a:pt x="396648" y="396648"/>
                </a:lnTo>
                <a:lnTo>
                  <a:pt x="396648" y="180295"/>
                </a:lnTo>
                <a:lnTo>
                  <a:pt x="468766" y="180295"/>
                </a:lnTo>
                <a:lnTo>
                  <a:pt x="468766" y="396648"/>
                </a:lnTo>
                <a:lnTo>
                  <a:pt x="485387" y="396648"/>
                </a:lnTo>
                <a:cubicBezTo>
                  <a:pt x="490645" y="396648"/>
                  <a:pt x="495200" y="398432"/>
                  <a:pt x="499050" y="402001"/>
                </a:cubicBezTo>
                <a:cubicBezTo>
                  <a:pt x="502900" y="405569"/>
                  <a:pt x="504825" y="409795"/>
                  <a:pt x="504825" y="414678"/>
                </a:cubicBezTo>
                <a:lnTo>
                  <a:pt x="504825" y="432707"/>
                </a:lnTo>
                <a:lnTo>
                  <a:pt x="36058" y="432707"/>
                </a:lnTo>
                <a:lnTo>
                  <a:pt x="36058" y="414678"/>
                </a:lnTo>
                <a:cubicBezTo>
                  <a:pt x="36058" y="409795"/>
                  <a:pt x="37984" y="405569"/>
                  <a:pt x="41834" y="402001"/>
                </a:cubicBezTo>
                <a:cubicBezTo>
                  <a:pt x="45684" y="398432"/>
                  <a:pt x="50238" y="396648"/>
                  <a:pt x="55497" y="396648"/>
                </a:cubicBezTo>
                <a:lnTo>
                  <a:pt x="72117" y="396648"/>
                </a:lnTo>
                <a:close/>
                <a:moveTo>
                  <a:pt x="270442" y="0"/>
                </a:moveTo>
                <a:lnTo>
                  <a:pt x="540883" y="108177"/>
                </a:lnTo>
                <a:lnTo>
                  <a:pt x="540883" y="144236"/>
                </a:lnTo>
                <a:lnTo>
                  <a:pt x="504825" y="144236"/>
                </a:lnTo>
                <a:cubicBezTo>
                  <a:pt x="504825" y="149119"/>
                  <a:pt x="502900" y="153344"/>
                  <a:pt x="499050" y="156913"/>
                </a:cubicBezTo>
                <a:cubicBezTo>
                  <a:pt x="495200" y="160481"/>
                  <a:pt x="490645" y="162265"/>
                  <a:pt x="485387" y="162265"/>
                </a:cubicBezTo>
                <a:lnTo>
                  <a:pt x="55497" y="162265"/>
                </a:lnTo>
                <a:cubicBezTo>
                  <a:pt x="50238" y="162265"/>
                  <a:pt x="45684" y="160481"/>
                  <a:pt x="41834" y="156913"/>
                </a:cubicBezTo>
                <a:cubicBezTo>
                  <a:pt x="37984" y="153344"/>
                  <a:pt x="36058" y="149119"/>
                  <a:pt x="36058" y="144236"/>
                </a:cubicBezTo>
                <a:lnTo>
                  <a:pt x="0" y="144236"/>
                </a:lnTo>
                <a:lnTo>
                  <a:pt x="0" y="108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76" tIns="45688" rIns="91376" bIns="45688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文字方塊 54"/>
          <p:cNvSpPr txBox="1"/>
          <p:nvPr/>
        </p:nvSpPr>
        <p:spPr>
          <a:xfrm>
            <a:off x="5193814" y="3502384"/>
            <a:ext cx="1107866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台北市圖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6265078" y="3502384"/>
            <a:ext cx="6462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台大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6950878" y="3502384"/>
            <a:ext cx="6462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師大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7636678" y="3502384"/>
            <a:ext cx="6462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080" y="5034352"/>
            <a:ext cx="1085201" cy="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文字方塊 60"/>
          <p:cNvSpPr txBox="1"/>
          <p:nvPr/>
        </p:nvSpPr>
        <p:spPr>
          <a:xfrm>
            <a:off x="5396004" y="4843371"/>
            <a:ext cx="20873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5396004" y="5239803"/>
            <a:ext cx="180998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ABC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華藝電子書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7444004" y="5212638"/>
            <a:ext cx="1159227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OTHER…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4" name="直線接點 63"/>
          <p:cNvCxnSpPr/>
          <p:nvPr/>
        </p:nvCxnSpPr>
        <p:spPr>
          <a:xfrm flipH="1">
            <a:off x="413927" y="2082022"/>
            <a:ext cx="2710273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324798" y="2233360"/>
            <a:ext cx="4121254" cy="4000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帳號或以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6" name="直線接點 65"/>
          <p:cNvCxnSpPr/>
          <p:nvPr/>
        </p:nvCxnSpPr>
        <p:spPr>
          <a:xfrm flipH="1">
            <a:off x="413927" y="3338255"/>
            <a:ext cx="271027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文字方塊 66"/>
          <p:cNvSpPr txBox="1"/>
          <p:nvPr/>
        </p:nvSpPr>
        <p:spPr>
          <a:xfrm>
            <a:off x="307975" y="3443026"/>
            <a:ext cx="3810000" cy="4000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綁定您的圖書館電子書使用權限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24798" y="4801324"/>
            <a:ext cx="2679699" cy="4000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使用華藝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的電子資源</a:t>
            </a:r>
          </a:p>
        </p:txBody>
      </p:sp>
      <p:cxnSp>
        <p:nvCxnSpPr>
          <p:cNvPr id="69" name="直線接點 68"/>
          <p:cNvCxnSpPr/>
          <p:nvPr/>
        </p:nvCxnSpPr>
        <p:spPr>
          <a:xfrm flipH="1">
            <a:off x="438761" y="4666308"/>
            <a:ext cx="2685439" cy="0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0" name="文字方塊 69"/>
          <p:cNvSpPr txBox="1"/>
          <p:nvPr/>
        </p:nvSpPr>
        <p:spPr>
          <a:xfrm>
            <a:off x="3619759" y="1097912"/>
            <a:ext cx="5181097" cy="400045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目標：一個人，一次認證，所有可使用產品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390933" y="1585651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20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</a:t>
            </a:r>
            <a:endParaRPr lang="zh-TW" altLang="en-US" sz="20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381000" y="280485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</a:t>
            </a:r>
            <a:r>
              <a:rPr lang="zh-TW" altLang="en-US" sz="2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的圖書館權限</a:t>
            </a:r>
            <a:endParaRPr lang="zh-TW" altLang="en-US" sz="2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381000" y="417645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</a:t>
            </a:r>
            <a:r>
              <a:rPr lang="zh-TW" altLang="en-US" sz="2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的圖書館資源</a:t>
            </a:r>
            <a:endParaRPr lang="zh-TW" altLang="en-US" sz="20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94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199" y="1600200"/>
            <a:ext cx="4258817" cy="4525963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使用問題回報，系統自動讀取使用者名稱、電子郵件和載具資訊。</a:t>
            </a: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問題回報可上傳問題截圖或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 smtClean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5" y="6309320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圖片 7" descr="C:\Users\user\AppData\Local\Microsoft\Windows\INetCache\Content.Word\問題回報_截圖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56744"/>
            <a:ext cx="2700000" cy="4860000"/>
          </a:xfrm>
          <a:prstGeom prst="rect">
            <a:avLst/>
          </a:prstGeom>
          <a:noFill/>
          <a:ln w="9525" cmpd="sng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標題 3"/>
          <p:cNvSpPr>
            <a:spLocks noGrp="1"/>
          </p:cNvSpPr>
          <p:nvPr>
            <p:ph type="title"/>
          </p:nvPr>
        </p:nvSpPr>
        <p:spPr>
          <a:xfrm>
            <a:off x="301306" y="332656"/>
            <a:ext cx="3744664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回報問題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668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977823" y="2492896"/>
            <a:ext cx="3188360" cy="1552238"/>
            <a:chOff x="3951375" y="2751963"/>
            <a:chExt cx="4251149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5294245" y="2751963"/>
              <a:ext cx="1579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6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通知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184102" y="3904091"/>
              <a:ext cx="37856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最新消息，即時通知</a:t>
              </a:r>
              <a:endParaRPr lang="en-US" sz="20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ãbook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7"/>
          <a:stretch/>
        </p:blipFill>
        <p:spPr bwMode="auto">
          <a:xfrm>
            <a:off x="-36512" y="17303"/>
            <a:ext cx="1656184" cy="684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16561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3607" y="620688"/>
            <a:ext cx="1035946" cy="2232248"/>
          </a:xfrm>
        </p:spPr>
        <p:txBody>
          <a:bodyPr vert="eaVert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4716016" y="476672"/>
            <a:ext cx="576312" cy="11527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4715768" y="2060848"/>
            <a:ext cx="576312" cy="115270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全部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2555776" y="4149080"/>
            <a:ext cx="576000" cy="1152708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關注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4715768" y="4149080"/>
            <a:ext cx="576000" cy="1152708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6948263" y="4149080"/>
            <a:ext cx="576000" cy="1152708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2400" b="1" dirty="0" smtClean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zh-TW" altLang="en-US" sz="2400" b="1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肘形接點 36"/>
          <p:cNvCxnSpPr>
            <a:stCxn id="32" idx="2"/>
            <a:endCxn id="33" idx="0"/>
          </p:cNvCxnSpPr>
          <p:nvPr/>
        </p:nvCxnSpPr>
        <p:spPr>
          <a:xfrm rot="5400000">
            <a:off x="4788314" y="1844990"/>
            <a:ext cx="431468" cy="248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接點 37"/>
          <p:cNvCxnSpPr>
            <a:stCxn id="33" idx="2"/>
            <a:endCxn id="34" idx="0"/>
          </p:cNvCxnSpPr>
          <p:nvPr/>
        </p:nvCxnSpPr>
        <p:spPr>
          <a:xfrm rot="5400000">
            <a:off x="3456088" y="2601244"/>
            <a:ext cx="935524" cy="2160148"/>
          </a:xfrm>
          <a:prstGeom prst="bentConnector3">
            <a:avLst>
              <a:gd name="adj1" fmla="val 45623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肘形接點 39"/>
          <p:cNvCxnSpPr>
            <a:stCxn id="33" idx="2"/>
            <a:endCxn id="36" idx="0"/>
          </p:cNvCxnSpPr>
          <p:nvPr/>
        </p:nvCxnSpPr>
        <p:spPr>
          <a:xfrm rot="16200000" flipH="1">
            <a:off x="5652331" y="2565148"/>
            <a:ext cx="935524" cy="2232339"/>
          </a:xfrm>
          <a:prstGeom prst="bentConnector3">
            <a:avLst>
              <a:gd name="adj1" fmla="val 4416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33" idx="2"/>
            <a:endCxn id="35" idx="0"/>
          </p:cNvCxnSpPr>
          <p:nvPr/>
        </p:nvCxnSpPr>
        <p:spPr>
          <a:xfrm flipH="1">
            <a:off x="5003768" y="3213556"/>
            <a:ext cx="156" cy="93552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/>
          <p:cNvSpPr txBox="1"/>
          <p:nvPr/>
        </p:nvSpPr>
        <p:spPr>
          <a:xfrm>
            <a:off x="3203847" y="4149116"/>
            <a:ext cx="600164" cy="22322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關注期刊新卷期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5404512" y="4139031"/>
            <a:ext cx="1431161" cy="2120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權限到期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預約書籍到貨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借閱書籍到期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7596335" y="4139031"/>
            <a:ext cx="1015663" cy="1655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版本更新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其他公告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50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95536" y="339651"/>
            <a:ext cx="2821148" cy="41805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9"/>
          <a:stretch/>
        </p:blipFill>
        <p:spPr bwMode="auto">
          <a:xfrm>
            <a:off x="5186567" y="548680"/>
            <a:ext cx="2977492" cy="54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向左箭號 9"/>
          <p:cNvSpPr/>
          <p:nvPr/>
        </p:nvSpPr>
        <p:spPr>
          <a:xfrm>
            <a:off x="5613347" y="3367427"/>
            <a:ext cx="1368152" cy="33141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13" descr="https://i.gyazo.com/552f5b92d5dbc3c8b3071adddf88d8a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2" b="93443" l="5775" r="92401">
                        <a14:foregroundMark x1="22796" y1="17377" x2="22796" y2="17377"/>
                        <a14:foregroundMark x1="39210" y1="15410" x2="39210" y2="15410"/>
                        <a14:foregroundMark x1="53799" y1="26230" x2="53799" y2="26230"/>
                        <a14:foregroundMark x1="15805" y1="28852" x2="15805" y2="28852"/>
                        <a14:foregroundMark x1="23708" y1="44918" x2="23708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59" y="3417744"/>
            <a:ext cx="97081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95536" y="1202601"/>
            <a:ext cx="4572000" cy="31282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含關注期刊新卷期通知、借閱書籍到期、預約書籍開放借閱、單位權限到期等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</a:t>
            </a:r>
            <a:endParaRPr lang="en-US" altLang="zh-TW" sz="2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長按訊息後，向左滑動，可刪除通知。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977823" y="2492896"/>
            <a:ext cx="3188360" cy="1552238"/>
            <a:chOff x="3951375" y="2751963"/>
            <a:chExt cx="4251149" cy="155223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4631289" y="2751963"/>
              <a:ext cx="2905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VIEWER</a:t>
              </a:r>
              <a:endParaRPr lang="en-US" sz="36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FF9DFF5-3FCA-4D5F-89E8-7EAD527841B2}"/>
                </a:ext>
              </a:extLst>
            </p:cNvPr>
            <p:cNvSpPr txBox="1"/>
            <p:nvPr/>
          </p:nvSpPr>
          <p:spPr>
            <a:xfrm>
              <a:off x="4184103" y="3904091"/>
              <a:ext cx="3785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0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流暢便利的閱讀體驗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77539" y="548680"/>
            <a:ext cx="7056784" cy="418058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深入的閱讀體驗</a:t>
            </a: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xmlns="" id="{AF2D5C6A-22B3-4785-85EE-72410E63818A}"/>
              </a:ext>
            </a:extLst>
          </p:cNvPr>
          <p:cNvGrpSpPr/>
          <p:nvPr/>
        </p:nvGrpSpPr>
        <p:grpSpPr>
          <a:xfrm>
            <a:off x="1780086" y="3136028"/>
            <a:ext cx="271462" cy="266700"/>
            <a:chOff x="903288" y="6518275"/>
            <a:chExt cx="271462" cy="266700"/>
          </a:xfrm>
          <a:solidFill>
            <a:schemeClr val="bg1"/>
          </a:solidFill>
        </p:grpSpPr>
        <p:sp>
          <p:nvSpPr>
            <p:cNvPr id="20" name="Freeform 1840">
              <a:extLst>
                <a:ext uri="{FF2B5EF4-FFF2-40B4-BE49-F238E27FC236}">
                  <a16:creationId xmlns:a16="http://schemas.microsoft.com/office/drawing/2014/main" xmlns="" id="{AB044C91-99B4-43E9-84DD-E9CD8C34C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518275"/>
              <a:ext cx="228600" cy="204788"/>
            </a:xfrm>
            <a:custGeom>
              <a:avLst/>
              <a:gdLst>
                <a:gd name="T0" fmla="*/ 566 w 574"/>
                <a:gd name="T1" fmla="*/ 6 h 515"/>
                <a:gd name="T2" fmla="*/ 562 w 574"/>
                <a:gd name="T3" fmla="*/ 3 h 515"/>
                <a:gd name="T4" fmla="*/ 557 w 574"/>
                <a:gd name="T5" fmla="*/ 1 h 515"/>
                <a:gd name="T6" fmla="*/ 553 w 574"/>
                <a:gd name="T7" fmla="*/ 0 h 515"/>
                <a:gd name="T8" fmla="*/ 549 w 574"/>
                <a:gd name="T9" fmla="*/ 0 h 515"/>
                <a:gd name="T10" fmla="*/ 544 w 574"/>
                <a:gd name="T11" fmla="*/ 1 h 515"/>
                <a:gd name="T12" fmla="*/ 540 w 574"/>
                <a:gd name="T13" fmla="*/ 3 h 515"/>
                <a:gd name="T14" fmla="*/ 535 w 574"/>
                <a:gd name="T15" fmla="*/ 6 h 515"/>
                <a:gd name="T16" fmla="*/ 532 w 574"/>
                <a:gd name="T17" fmla="*/ 10 h 515"/>
                <a:gd name="T18" fmla="*/ 165 w 574"/>
                <a:gd name="T19" fmla="*/ 456 h 515"/>
                <a:gd name="T20" fmla="*/ 41 w 574"/>
                <a:gd name="T21" fmla="*/ 330 h 515"/>
                <a:gd name="T22" fmla="*/ 36 w 574"/>
                <a:gd name="T23" fmla="*/ 327 h 515"/>
                <a:gd name="T24" fmla="*/ 33 w 574"/>
                <a:gd name="T25" fmla="*/ 325 h 515"/>
                <a:gd name="T26" fmla="*/ 28 w 574"/>
                <a:gd name="T27" fmla="*/ 324 h 515"/>
                <a:gd name="T28" fmla="*/ 23 w 574"/>
                <a:gd name="T29" fmla="*/ 324 h 515"/>
                <a:gd name="T30" fmla="*/ 18 w 574"/>
                <a:gd name="T31" fmla="*/ 324 h 515"/>
                <a:gd name="T32" fmla="*/ 14 w 574"/>
                <a:gd name="T33" fmla="*/ 325 h 515"/>
                <a:gd name="T34" fmla="*/ 11 w 574"/>
                <a:gd name="T35" fmla="*/ 327 h 515"/>
                <a:gd name="T36" fmla="*/ 6 w 574"/>
                <a:gd name="T37" fmla="*/ 330 h 515"/>
                <a:gd name="T38" fmla="*/ 3 w 574"/>
                <a:gd name="T39" fmla="*/ 335 h 515"/>
                <a:gd name="T40" fmla="*/ 1 w 574"/>
                <a:gd name="T41" fmla="*/ 339 h 515"/>
                <a:gd name="T42" fmla="*/ 0 w 574"/>
                <a:gd name="T43" fmla="*/ 343 h 515"/>
                <a:gd name="T44" fmla="*/ 0 w 574"/>
                <a:gd name="T45" fmla="*/ 348 h 515"/>
                <a:gd name="T46" fmla="*/ 0 w 574"/>
                <a:gd name="T47" fmla="*/ 352 h 515"/>
                <a:gd name="T48" fmla="*/ 1 w 574"/>
                <a:gd name="T49" fmla="*/ 357 h 515"/>
                <a:gd name="T50" fmla="*/ 3 w 574"/>
                <a:gd name="T51" fmla="*/ 361 h 515"/>
                <a:gd name="T52" fmla="*/ 6 w 574"/>
                <a:gd name="T53" fmla="*/ 365 h 515"/>
                <a:gd name="T54" fmla="*/ 150 w 574"/>
                <a:gd name="T55" fmla="*/ 509 h 515"/>
                <a:gd name="T56" fmla="*/ 154 w 574"/>
                <a:gd name="T57" fmla="*/ 511 h 515"/>
                <a:gd name="T58" fmla="*/ 158 w 574"/>
                <a:gd name="T59" fmla="*/ 513 h 515"/>
                <a:gd name="T60" fmla="*/ 162 w 574"/>
                <a:gd name="T61" fmla="*/ 515 h 515"/>
                <a:gd name="T62" fmla="*/ 168 w 574"/>
                <a:gd name="T63" fmla="*/ 515 h 515"/>
                <a:gd name="T64" fmla="*/ 168 w 574"/>
                <a:gd name="T65" fmla="*/ 515 h 515"/>
                <a:gd name="T66" fmla="*/ 169 w 574"/>
                <a:gd name="T67" fmla="*/ 515 h 515"/>
                <a:gd name="T68" fmla="*/ 173 w 574"/>
                <a:gd name="T69" fmla="*/ 515 h 515"/>
                <a:gd name="T70" fmla="*/ 178 w 574"/>
                <a:gd name="T71" fmla="*/ 512 h 515"/>
                <a:gd name="T72" fmla="*/ 182 w 574"/>
                <a:gd name="T73" fmla="*/ 510 h 515"/>
                <a:gd name="T74" fmla="*/ 185 w 574"/>
                <a:gd name="T75" fmla="*/ 507 h 515"/>
                <a:gd name="T76" fmla="*/ 570 w 574"/>
                <a:gd name="T77" fmla="*/ 40 h 515"/>
                <a:gd name="T78" fmla="*/ 572 w 574"/>
                <a:gd name="T79" fmla="*/ 35 h 515"/>
                <a:gd name="T80" fmla="*/ 574 w 574"/>
                <a:gd name="T81" fmla="*/ 31 h 515"/>
                <a:gd name="T82" fmla="*/ 574 w 574"/>
                <a:gd name="T83" fmla="*/ 26 h 515"/>
                <a:gd name="T84" fmla="*/ 574 w 574"/>
                <a:gd name="T85" fmla="*/ 22 h 515"/>
                <a:gd name="T86" fmla="*/ 574 w 574"/>
                <a:gd name="T87" fmla="*/ 18 h 515"/>
                <a:gd name="T88" fmla="*/ 572 w 574"/>
                <a:gd name="T89" fmla="*/ 13 h 515"/>
                <a:gd name="T90" fmla="*/ 570 w 574"/>
                <a:gd name="T91" fmla="*/ 9 h 515"/>
                <a:gd name="T92" fmla="*/ 566 w 574"/>
                <a:gd name="T93" fmla="*/ 6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15">
                  <a:moveTo>
                    <a:pt x="566" y="6"/>
                  </a:moveTo>
                  <a:lnTo>
                    <a:pt x="562" y="3"/>
                  </a:lnTo>
                  <a:lnTo>
                    <a:pt x="557" y="1"/>
                  </a:lnTo>
                  <a:lnTo>
                    <a:pt x="553" y="0"/>
                  </a:lnTo>
                  <a:lnTo>
                    <a:pt x="549" y="0"/>
                  </a:lnTo>
                  <a:lnTo>
                    <a:pt x="544" y="1"/>
                  </a:lnTo>
                  <a:lnTo>
                    <a:pt x="540" y="3"/>
                  </a:lnTo>
                  <a:lnTo>
                    <a:pt x="535" y="6"/>
                  </a:lnTo>
                  <a:lnTo>
                    <a:pt x="532" y="10"/>
                  </a:lnTo>
                  <a:lnTo>
                    <a:pt x="165" y="456"/>
                  </a:lnTo>
                  <a:lnTo>
                    <a:pt x="41" y="330"/>
                  </a:lnTo>
                  <a:lnTo>
                    <a:pt x="36" y="327"/>
                  </a:lnTo>
                  <a:lnTo>
                    <a:pt x="33" y="325"/>
                  </a:lnTo>
                  <a:lnTo>
                    <a:pt x="28" y="324"/>
                  </a:lnTo>
                  <a:lnTo>
                    <a:pt x="23" y="324"/>
                  </a:lnTo>
                  <a:lnTo>
                    <a:pt x="18" y="324"/>
                  </a:lnTo>
                  <a:lnTo>
                    <a:pt x="14" y="325"/>
                  </a:lnTo>
                  <a:lnTo>
                    <a:pt x="11" y="327"/>
                  </a:lnTo>
                  <a:lnTo>
                    <a:pt x="6" y="330"/>
                  </a:lnTo>
                  <a:lnTo>
                    <a:pt x="3" y="335"/>
                  </a:lnTo>
                  <a:lnTo>
                    <a:pt x="1" y="339"/>
                  </a:lnTo>
                  <a:lnTo>
                    <a:pt x="0" y="343"/>
                  </a:lnTo>
                  <a:lnTo>
                    <a:pt x="0" y="348"/>
                  </a:lnTo>
                  <a:lnTo>
                    <a:pt x="0" y="352"/>
                  </a:lnTo>
                  <a:lnTo>
                    <a:pt x="1" y="357"/>
                  </a:lnTo>
                  <a:lnTo>
                    <a:pt x="3" y="361"/>
                  </a:lnTo>
                  <a:lnTo>
                    <a:pt x="6" y="365"/>
                  </a:lnTo>
                  <a:lnTo>
                    <a:pt x="150" y="509"/>
                  </a:lnTo>
                  <a:lnTo>
                    <a:pt x="154" y="511"/>
                  </a:lnTo>
                  <a:lnTo>
                    <a:pt x="158" y="513"/>
                  </a:lnTo>
                  <a:lnTo>
                    <a:pt x="162" y="515"/>
                  </a:lnTo>
                  <a:lnTo>
                    <a:pt x="168" y="515"/>
                  </a:lnTo>
                  <a:lnTo>
                    <a:pt x="168" y="515"/>
                  </a:lnTo>
                  <a:lnTo>
                    <a:pt x="169" y="515"/>
                  </a:lnTo>
                  <a:lnTo>
                    <a:pt x="173" y="515"/>
                  </a:lnTo>
                  <a:lnTo>
                    <a:pt x="178" y="512"/>
                  </a:lnTo>
                  <a:lnTo>
                    <a:pt x="182" y="510"/>
                  </a:lnTo>
                  <a:lnTo>
                    <a:pt x="185" y="507"/>
                  </a:lnTo>
                  <a:lnTo>
                    <a:pt x="570" y="40"/>
                  </a:lnTo>
                  <a:lnTo>
                    <a:pt x="572" y="35"/>
                  </a:lnTo>
                  <a:lnTo>
                    <a:pt x="574" y="31"/>
                  </a:lnTo>
                  <a:lnTo>
                    <a:pt x="574" y="26"/>
                  </a:lnTo>
                  <a:lnTo>
                    <a:pt x="574" y="22"/>
                  </a:lnTo>
                  <a:lnTo>
                    <a:pt x="574" y="18"/>
                  </a:lnTo>
                  <a:lnTo>
                    <a:pt x="572" y="13"/>
                  </a:lnTo>
                  <a:lnTo>
                    <a:pt x="570" y="9"/>
                  </a:lnTo>
                  <a:lnTo>
                    <a:pt x="56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Freeform 1841">
              <a:extLst>
                <a:ext uri="{FF2B5EF4-FFF2-40B4-BE49-F238E27FC236}">
                  <a16:creationId xmlns:a16="http://schemas.microsoft.com/office/drawing/2014/main" xmlns="" id="{FEE4CF06-4CC8-43DC-9FB6-D8819E1B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6546850"/>
              <a:ext cx="238125" cy="238125"/>
            </a:xfrm>
            <a:custGeom>
              <a:avLst/>
              <a:gdLst>
                <a:gd name="T0" fmla="*/ 569 w 599"/>
                <a:gd name="T1" fmla="*/ 220 h 598"/>
                <a:gd name="T2" fmla="*/ 562 w 599"/>
                <a:gd name="T3" fmla="*/ 223 h 598"/>
                <a:gd name="T4" fmla="*/ 555 w 599"/>
                <a:gd name="T5" fmla="*/ 229 h 598"/>
                <a:gd name="T6" fmla="*/ 552 w 599"/>
                <a:gd name="T7" fmla="*/ 238 h 598"/>
                <a:gd name="T8" fmla="*/ 551 w 599"/>
                <a:gd name="T9" fmla="*/ 551 h 598"/>
                <a:gd name="T10" fmla="*/ 48 w 599"/>
                <a:gd name="T11" fmla="*/ 47 h 598"/>
                <a:gd name="T12" fmla="*/ 421 w 599"/>
                <a:gd name="T13" fmla="*/ 47 h 598"/>
                <a:gd name="T14" fmla="*/ 430 w 599"/>
                <a:gd name="T15" fmla="*/ 44 h 598"/>
                <a:gd name="T16" fmla="*/ 436 w 599"/>
                <a:gd name="T17" fmla="*/ 37 h 598"/>
                <a:gd name="T18" fmla="*/ 440 w 599"/>
                <a:gd name="T19" fmla="*/ 28 h 598"/>
                <a:gd name="T20" fmla="*/ 440 w 599"/>
                <a:gd name="T21" fmla="*/ 19 h 598"/>
                <a:gd name="T22" fmla="*/ 436 w 599"/>
                <a:gd name="T23" fmla="*/ 11 h 598"/>
                <a:gd name="T24" fmla="*/ 430 w 599"/>
                <a:gd name="T25" fmla="*/ 4 h 598"/>
                <a:gd name="T26" fmla="*/ 421 w 599"/>
                <a:gd name="T27" fmla="*/ 0 h 598"/>
                <a:gd name="T28" fmla="*/ 24 w 599"/>
                <a:gd name="T29" fmla="*/ 0 h 598"/>
                <a:gd name="T30" fmla="*/ 14 w 599"/>
                <a:gd name="T31" fmla="*/ 2 h 598"/>
                <a:gd name="T32" fmla="*/ 6 w 599"/>
                <a:gd name="T33" fmla="*/ 6 h 598"/>
                <a:gd name="T34" fmla="*/ 2 w 599"/>
                <a:gd name="T35" fmla="*/ 14 h 598"/>
                <a:gd name="T36" fmla="*/ 0 w 599"/>
                <a:gd name="T37" fmla="*/ 24 h 598"/>
                <a:gd name="T38" fmla="*/ 1 w 599"/>
                <a:gd name="T39" fmla="*/ 579 h 598"/>
                <a:gd name="T40" fmla="*/ 4 w 599"/>
                <a:gd name="T41" fmla="*/ 588 h 598"/>
                <a:gd name="T42" fmla="*/ 11 w 599"/>
                <a:gd name="T43" fmla="*/ 595 h 598"/>
                <a:gd name="T44" fmla="*/ 18 w 599"/>
                <a:gd name="T45" fmla="*/ 598 h 598"/>
                <a:gd name="T46" fmla="*/ 575 w 599"/>
                <a:gd name="T47" fmla="*/ 598 h 598"/>
                <a:gd name="T48" fmla="*/ 584 w 599"/>
                <a:gd name="T49" fmla="*/ 597 h 598"/>
                <a:gd name="T50" fmla="*/ 591 w 599"/>
                <a:gd name="T51" fmla="*/ 592 h 598"/>
                <a:gd name="T52" fmla="*/ 597 w 599"/>
                <a:gd name="T53" fmla="*/ 584 h 598"/>
                <a:gd name="T54" fmla="*/ 599 w 599"/>
                <a:gd name="T55" fmla="*/ 575 h 598"/>
                <a:gd name="T56" fmla="*/ 598 w 599"/>
                <a:gd name="T57" fmla="*/ 238 h 598"/>
                <a:gd name="T58" fmla="*/ 595 w 599"/>
                <a:gd name="T59" fmla="*/ 229 h 598"/>
                <a:gd name="T60" fmla="*/ 588 w 599"/>
                <a:gd name="T61" fmla="*/ 223 h 598"/>
                <a:gd name="T62" fmla="*/ 579 w 599"/>
                <a:gd name="T63" fmla="*/ 22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9" h="598">
                  <a:moveTo>
                    <a:pt x="575" y="218"/>
                  </a:moveTo>
                  <a:lnTo>
                    <a:pt x="569" y="220"/>
                  </a:lnTo>
                  <a:lnTo>
                    <a:pt x="565" y="221"/>
                  </a:lnTo>
                  <a:lnTo>
                    <a:pt x="562" y="223"/>
                  </a:lnTo>
                  <a:lnTo>
                    <a:pt x="557" y="226"/>
                  </a:lnTo>
                  <a:lnTo>
                    <a:pt x="555" y="229"/>
                  </a:lnTo>
                  <a:lnTo>
                    <a:pt x="553" y="234"/>
                  </a:lnTo>
                  <a:lnTo>
                    <a:pt x="552" y="238"/>
                  </a:lnTo>
                  <a:lnTo>
                    <a:pt x="551" y="243"/>
                  </a:lnTo>
                  <a:lnTo>
                    <a:pt x="551" y="551"/>
                  </a:lnTo>
                  <a:lnTo>
                    <a:pt x="48" y="551"/>
                  </a:lnTo>
                  <a:lnTo>
                    <a:pt x="48" y="47"/>
                  </a:lnTo>
                  <a:lnTo>
                    <a:pt x="416" y="47"/>
                  </a:lnTo>
                  <a:lnTo>
                    <a:pt x="421" y="47"/>
                  </a:lnTo>
                  <a:lnTo>
                    <a:pt x="426" y="46"/>
                  </a:lnTo>
                  <a:lnTo>
                    <a:pt x="430" y="44"/>
                  </a:lnTo>
                  <a:lnTo>
                    <a:pt x="433" y="41"/>
                  </a:lnTo>
                  <a:lnTo>
                    <a:pt x="436" y="37"/>
                  </a:lnTo>
                  <a:lnTo>
                    <a:pt x="438" y="33"/>
                  </a:lnTo>
                  <a:lnTo>
                    <a:pt x="440" y="28"/>
                  </a:lnTo>
                  <a:lnTo>
                    <a:pt x="440" y="24"/>
                  </a:lnTo>
                  <a:lnTo>
                    <a:pt x="440" y="19"/>
                  </a:lnTo>
                  <a:lnTo>
                    <a:pt x="438" y="14"/>
                  </a:lnTo>
                  <a:lnTo>
                    <a:pt x="436" y="11"/>
                  </a:lnTo>
                  <a:lnTo>
                    <a:pt x="433" y="6"/>
                  </a:lnTo>
                  <a:lnTo>
                    <a:pt x="430" y="4"/>
                  </a:lnTo>
                  <a:lnTo>
                    <a:pt x="426" y="2"/>
                  </a:lnTo>
                  <a:lnTo>
                    <a:pt x="421" y="0"/>
                  </a:lnTo>
                  <a:lnTo>
                    <a:pt x="41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6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575"/>
                  </a:lnTo>
                  <a:lnTo>
                    <a:pt x="1" y="579"/>
                  </a:lnTo>
                  <a:lnTo>
                    <a:pt x="2" y="584"/>
                  </a:lnTo>
                  <a:lnTo>
                    <a:pt x="4" y="588"/>
                  </a:lnTo>
                  <a:lnTo>
                    <a:pt x="6" y="592"/>
                  </a:lnTo>
                  <a:lnTo>
                    <a:pt x="11" y="595"/>
                  </a:lnTo>
                  <a:lnTo>
                    <a:pt x="14" y="597"/>
                  </a:lnTo>
                  <a:lnTo>
                    <a:pt x="18" y="598"/>
                  </a:lnTo>
                  <a:lnTo>
                    <a:pt x="24" y="598"/>
                  </a:lnTo>
                  <a:lnTo>
                    <a:pt x="575" y="598"/>
                  </a:lnTo>
                  <a:lnTo>
                    <a:pt x="579" y="598"/>
                  </a:lnTo>
                  <a:lnTo>
                    <a:pt x="584" y="597"/>
                  </a:lnTo>
                  <a:lnTo>
                    <a:pt x="588" y="595"/>
                  </a:lnTo>
                  <a:lnTo>
                    <a:pt x="591" y="592"/>
                  </a:lnTo>
                  <a:lnTo>
                    <a:pt x="595" y="588"/>
                  </a:lnTo>
                  <a:lnTo>
                    <a:pt x="597" y="584"/>
                  </a:lnTo>
                  <a:lnTo>
                    <a:pt x="598" y="579"/>
                  </a:lnTo>
                  <a:lnTo>
                    <a:pt x="599" y="575"/>
                  </a:lnTo>
                  <a:lnTo>
                    <a:pt x="599" y="243"/>
                  </a:lnTo>
                  <a:lnTo>
                    <a:pt x="598" y="238"/>
                  </a:lnTo>
                  <a:lnTo>
                    <a:pt x="597" y="234"/>
                  </a:lnTo>
                  <a:lnTo>
                    <a:pt x="595" y="229"/>
                  </a:lnTo>
                  <a:lnTo>
                    <a:pt x="591" y="226"/>
                  </a:lnTo>
                  <a:lnTo>
                    <a:pt x="588" y="223"/>
                  </a:lnTo>
                  <a:lnTo>
                    <a:pt x="584" y="221"/>
                  </a:lnTo>
                  <a:lnTo>
                    <a:pt x="579" y="220"/>
                  </a:lnTo>
                  <a:lnTo>
                    <a:pt x="575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30" name="Rectangle: Rounded Corners 25">
            <a:extLst>
              <a:ext uri="{FF2B5EF4-FFF2-40B4-BE49-F238E27FC236}">
                <a16:creationId xmlns:a16="http://schemas.microsoft.com/office/drawing/2014/main" xmlns="" id="{BC220D11-F730-4B51-BDC9-D93B3664AB51}"/>
              </a:ext>
            </a:extLst>
          </p:cNvPr>
          <p:cNvSpPr/>
          <p:nvPr/>
        </p:nvSpPr>
        <p:spPr>
          <a:xfrm>
            <a:off x="323357" y="1707104"/>
            <a:ext cx="704850" cy="7048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roup 32">
            <a:extLst>
              <a:ext uri="{FF2B5EF4-FFF2-40B4-BE49-F238E27FC236}">
                <a16:creationId xmlns:a16="http://schemas.microsoft.com/office/drawing/2014/main" xmlns="" id="{AF2D5C6A-22B3-4785-85EE-72410E63818A}"/>
              </a:ext>
            </a:extLst>
          </p:cNvPr>
          <p:cNvGrpSpPr/>
          <p:nvPr/>
        </p:nvGrpSpPr>
        <p:grpSpPr>
          <a:xfrm>
            <a:off x="556719" y="1911895"/>
            <a:ext cx="271462" cy="266700"/>
            <a:chOff x="903288" y="6518275"/>
            <a:chExt cx="271462" cy="266700"/>
          </a:xfrm>
          <a:solidFill>
            <a:schemeClr val="bg1"/>
          </a:solidFill>
        </p:grpSpPr>
        <p:sp>
          <p:nvSpPr>
            <p:cNvPr id="32" name="Freeform 1840">
              <a:extLst>
                <a:ext uri="{FF2B5EF4-FFF2-40B4-BE49-F238E27FC236}">
                  <a16:creationId xmlns:a16="http://schemas.microsoft.com/office/drawing/2014/main" xmlns="" id="{AB044C91-99B4-43E9-84DD-E9CD8C34C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518275"/>
              <a:ext cx="228600" cy="204788"/>
            </a:xfrm>
            <a:custGeom>
              <a:avLst/>
              <a:gdLst>
                <a:gd name="T0" fmla="*/ 566 w 574"/>
                <a:gd name="T1" fmla="*/ 6 h 515"/>
                <a:gd name="T2" fmla="*/ 562 w 574"/>
                <a:gd name="T3" fmla="*/ 3 h 515"/>
                <a:gd name="T4" fmla="*/ 557 w 574"/>
                <a:gd name="T5" fmla="*/ 1 h 515"/>
                <a:gd name="T6" fmla="*/ 553 w 574"/>
                <a:gd name="T7" fmla="*/ 0 h 515"/>
                <a:gd name="T8" fmla="*/ 549 w 574"/>
                <a:gd name="T9" fmla="*/ 0 h 515"/>
                <a:gd name="T10" fmla="*/ 544 w 574"/>
                <a:gd name="T11" fmla="*/ 1 h 515"/>
                <a:gd name="T12" fmla="*/ 540 w 574"/>
                <a:gd name="T13" fmla="*/ 3 h 515"/>
                <a:gd name="T14" fmla="*/ 535 w 574"/>
                <a:gd name="T15" fmla="*/ 6 h 515"/>
                <a:gd name="T16" fmla="*/ 532 w 574"/>
                <a:gd name="T17" fmla="*/ 10 h 515"/>
                <a:gd name="T18" fmla="*/ 165 w 574"/>
                <a:gd name="T19" fmla="*/ 456 h 515"/>
                <a:gd name="T20" fmla="*/ 41 w 574"/>
                <a:gd name="T21" fmla="*/ 330 h 515"/>
                <a:gd name="T22" fmla="*/ 36 w 574"/>
                <a:gd name="T23" fmla="*/ 327 h 515"/>
                <a:gd name="T24" fmla="*/ 33 w 574"/>
                <a:gd name="T25" fmla="*/ 325 h 515"/>
                <a:gd name="T26" fmla="*/ 28 w 574"/>
                <a:gd name="T27" fmla="*/ 324 h 515"/>
                <a:gd name="T28" fmla="*/ 23 w 574"/>
                <a:gd name="T29" fmla="*/ 324 h 515"/>
                <a:gd name="T30" fmla="*/ 18 w 574"/>
                <a:gd name="T31" fmla="*/ 324 h 515"/>
                <a:gd name="T32" fmla="*/ 14 w 574"/>
                <a:gd name="T33" fmla="*/ 325 h 515"/>
                <a:gd name="T34" fmla="*/ 11 w 574"/>
                <a:gd name="T35" fmla="*/ 327 h 515"/>
                <a:gd name="T36" fmla="*/ 6 w 574"/>
                <a:gd name="T37" fmla="*/ 330 h 515"/>
                <a:gd name="T38" fmla="*/ 3 w 574"/>
                <a:gd name="T39" fmla="*/ 335 h 515"/>
                <a:gd name="T40" fmla="*/ 1 w 574"/>
                <a:gd name="T41" fmla="*/ 339 h 515"/>
                <a:gd name="T42" fmla="*/ 0 w 574"/>
                <a:gd name="T43" fmla="*/ 343 h 515"/>
                <a:gd name="T44" fmla="*/ 0 w 574"/>
                <a:gd name="T45" fmla="*/ 348 h 515"/>
                <a:gd name="T46" fmla="*/ 0 w 574"/>
                <a:gd name="T47" fmla="*/ 352 h 515"/>
                <a:gd name="T48" fmla="*/ 1 w 574"/>
                <a:gd name="T49" fmla="*/ 357 h 515"/>
                <a:gd name="T50" fmla="*/ 3 w 574"/>
                <a:gd name="T51" fmla="*/ 361 h 515"/>
                <a:gd name="T52" fmla="*/ 6 w 574"/>
                <a:gd name="T53" fmla="*/ 365 h 515"/>
                <a:gd name="T54" fmla="*/ 150 w 574"/>
                <a:gd name="T55" fmla="*/ 509 h 515"/>
                <a:gd name="T56" fmla="*/ 154 w 574"/>
                <a:gd name="T57" fmla="*/ 511 h 515"/>
                <a:gd name="T58" fmla="*/ 158 w 574"/>
                <a:gd name="T59" fmla="*/ 513 h 515"/>
                <a:gd name="T60" fmla="*/ 162 w 574"/>
                <a:gd name="T61" fmla="*/ 515 h 515"/>
                <a:gd name="T62" fmla="*/ 168 w 574"/>
                <a:gd name="T63" fmla="*/ 515 h 515"/>
                <a:gd name="T64" fmla="*/ 168 w 574"/>
                <a:gd name="T65" fmla="*/ 515 h 515"/>
                <a:gd name="T66" fmla="*/ 169 w 574"/>
                <a:gd name="T67" fmla="*/ 515 h 515"/>
                <a:gd name="T68" fmla="*/ 173 w 574"/>
                <a:gd name="T69" fmla="*/ 515 h 515"/>
                <a:gd name="T70" fmla="*/ 178 w 574"/>
                <a:gd name="T71" fmla="*/ 512 h 515"/>
                <a:gd name="T72" fmla="*/ 182 w 574"/>
                <a:gd name="T73" fmla="*/ 510 h 515"/>
                <a:gd name="T74" fmla="*/ 185 w 574"/>
                <a:gd name="T75" fmla="*/ 507 h 515"/>
                <a:gd name="T76" fmla="*/ 570 w 574"/>
                <a:gd name="T77" fmla="*/ 40 h 515"/>
                <a:gd name="T78" fmla="*/ 572 w 574"/>
                <a:gd name="T79" fmla="*/ 35 h 515"/>
                <a:gd name="T80" fmla="*/ 574 w 574"/>
                <a:gd name="T81" fmla="*/ 31 h 515"/>
                <a:gd name="T82" fmla="*/ 574 w 574"/>
                <a:gd name="T83" fmla="*/ 26 h 515"/>
                <a:gd name="T84" fmla="*/ 574 w 574"/>
                <a:gd name="T85" fmla="*/ 22 h 515"/>
                <a:gd name="T86" fmla="*/ 574 w 574"/>
                <a:gd name="T87" fmla="*/ 18 h 515"/>
                <a:gd name="T88" fmla="*/ 572 w 574"/>
                <a:gd name="T89" fmla="*/ 13 h 515"/>
                <a:gd name="T90" fmla="*/ 570 w 574"/>
                <a:gd name="T91" fmla="*/ 9 h 515"/>
                <a:gd name="T92" fmla="*/ 566 w 574"/>
                <a:gd name="T93" fmla="*/ 6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15">
                  <a:moveTo>
                    <a:pt x="566" y="6"/>
                  </a:moveTo>
                  <a:lnTo>
                    <a:pt x="562" y="3"/>
                  </a:lnTo>
                  <a:lnTo>
                    <a:pt x="557" y="1"/>
                  </a:lnTo>
                  <a:lnTo>
                    <a:pt x="553" y="0"/>
                  </a:lnTo>
                  <a:lnTo>
                    <a:pt x="549" y="0"/>
                  </a:lnTo>
                  <a:lnTo>
                    <a:pt x="544" y="1"/>
                  </a:lnTo>
                  <a:lnTo>
                    <a:pt x="540" y="3"/>
                  </a:lnTo>
                  <a:lnTo>
                    <a:pt x="535" y="6"/>
                  </a:lnTo>
                  <a:lnTo>
                    <a:pt x="532" y="10"/>
                  </a:lnTo>
                  <a:lnTo>
                    <a:pt x="165" y="456"/>
                  </a:lnTo>
                  <a:lnTo>
                    <a:pt x="41" y="330"/>
                  </a:lnTo>
                  <a:lnTo>
                    <a:pt x="36" y="327"/>
                  </a:lnTo>
                  <a:lnTo>
                    <a:pt x="33" y="325"/>
                  </a:lnTo>
                  <a:lnTo>
                    <a:pt x="28" y="324"/>
                  </a:lnTo>
                  <a:lnTo>
                    <a:pt x="23" y="324"/>
                  </a:lnTo>
                  <a:lnTo>
                    <a:pt x="18" y="324"/>
                  </a:lnTo>
                  <a:lnTo>
                    <a:pt x="14" y="325"/>
                  </a:lnTo>
                  <a:lnTo>
                    <a:pt x="11" y="327"/>
                  </a:lnTo>
                  <a:lnTo>
                    <a:pt x="6" y="330"/>
                  </a:lnTo>
                  <a:lnTo>
                    <a:pt x="3" y="335"/>
                  </a:lnTo>
                  <a:lnTo>
                    <a:pt x="1" y="339"/>
                  </a:lnTo>
                  <a:lnTo>
                    <a:pt x="0" y="343"/>
                  </a:lnTo>
                  <a:lnTo>
                    <a:pt x="0" y="348"/>
                  </a:lnTo>
                  <a:lnTo>
                    <a:pt x="0" y="352"/>
                  </a:lnTo>
                  <a:lnTo>
                    <a:pt x="1" y="357"/>
                  </a:lnTo>
                  <a:lnTo>
                    <a:pt x="3" y="361"/>
                  </a:lnTo>
                  <a:lnTo>
                    <a:pt x="6" y="365"/>
                  </a:lnTo>
                  <a:lnTo>
                    <a:pt x="150" y="509"/>
                  </a:lnTo>
                  <a:lnTo>
                    <a:pt x="154" y="511"/>
                  </a:lnTo>
                  <a:lnTo>
                    <a:pt x="158" y="513"/>
                  </a:lnTo>
                  <a:lnTo>
                    <a:pt x="162" y="515"/>
                  </a:lnTo>
                  <a:lnTo>
                    <a:pt x="168" y="515"/>
                  </a:lnTo>
                  <a:lnTo>
                    <a:pt x="168" y="515"/>
                  </a:lnTo>
                  <a:lnTo>
                    <a:pt x="169" y="515"/>
                  </a:lnTo>
                  <a:lnTo>
                    <a:pt x="173" y="515"/>
                  </a:lnTo>
                  <a:lnTo>
                    <a:pt x="178" y="512"/>
                  </a:lnTo>
                  <a:lnTo>
                    <a:pt x="182" y="510"/>
                  </a:lnTo>
                  <a:lnTo>
                    <a:pt x="185" y="507"/>
                  </a:lnTo>
                  <a:lnTo>
                    <a:pt x="570" y="40"/>
                  </a:lnTo>
                  <a:lnTo>
                    <a:pt x="572" y="35"/>
                  </a:lnTo>
                  <a:lnTo>
                    <a:pt x="574" y="31"/>
                  </a:lnTo>
                  <a:lnTo>
                    <a:pt x="574" y="26"/>
                  </a:lnTo>
                  <a:lnTo>
                    <a:pt x="574" y="22"/>
                  </a:lnTo>
                  <a:lnTo>
                    <a:pt x="574" y="18"/>
                  </a:lnTo>
                  <a:lnTo>
                    <a:pt x="572" y="13"/>
                  </a:lnTo>
                  <a:lnTo>
                    <a:pt x="570" y="9"/>
                  </a:lnTo>
                  <a:lnTo>
                    <a:pt x="56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Freeform 1841">
              <a:extLst>
                <a:ext uri="{FF2B5EF4-FFF2-40B4-BE49-F238E27FC236}">
                  <a16:creationId xmlns:a16="http://schemas.microsoft.com/office/drawing/2014/main" xmlns="" id="{FEE4CF06-4CC8-43DC-9FB6-D8819E1B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6546850"/>
              <a:ext cx="238125" cy="238125"/>
            </a:xfrm>
            <a:custGeom>
              <a:avLst/>
              <a:gdLst>
                <a:gd name="T0" fmla="*/ 569 w 599"/>
                <a:gd name="T1" fmla="*/ 220 h 598"/>
                <a:gd name="T2" fmla="*/ 562 w 599"/>
                <a:gd name="T3" fmla="*/ 223 h 598"/>
                <a:gd name="T4" fmla="*/ 555 w 599"/>
                <a:gd name="T5" fmla="*/ 229 h 598"/>
                <a:gd name="T6" fmla="*/ 552 w 599"/>
                <a:gd name="T7" fmla="*/ 238 h 598"/>
                <a:gd name="T8" fmla="*/ 551 w 599"/>
                <a:gd name="T9" fmla="*/ 551 h 598"/>
                <a:gd name="T10" fmla="*/ 48 w 599"/>
                <a:gd name="T11" fmla="*/ 47 h 598"/>
                <a:gd name="T12" fmla="*/ 421 w 599"/>
                <a:gd name="T13" fmla="*/ 47 h 598"/>
                <a:gd name="T14" fmla="*/ 430 w 599"/>
                <a:gd name="T15" fmla="*/ 44 h 598"/>
                <a:gd name="T16" fmla="*/ 436 w 599"/>
                <a:gd name="T17" fmla="*/ 37 h 598"/>
                <a:gd name="T18" fmla="*/ 440 w 599"/>
                <a:gd name="T19" fmla="*/ 28 h 598"/>
                <a:gd name="T20" fmla="*/ 440 w 599"/>
                <a:gd name="T21" fmla="*/ 19 h 598"/>
                <a:gd name="T22" fmla="*/ 436 w 599"/>
                <a:gd name="T23" fmla="*/ 11 h 598"/>
                <a:gd name="T24" fmla="*/ 430 w 599"/>
                <a:gd name="T25" fmla="*/ 4 h 598"/>
                <a:gd name="T26" fmla="*/ 421 w 599"/>
                <a:gd name="T27" fmla="*/ 0 h 598"/>
                <a:gd name="T28" fmla="*/ 24 w 599"/>
                <a:gd name="T29" fmla="*/ 0 h 598"/>
                <a:gd name="T30" fmla="*/ 14 w 599"/>
                <a:gd name="T31" fmla="*/ 2 h 598"/>
                <a:gd name="T32" fmla="*/ 6 w 599"/>
                <a:gd name="T33" fmla="*/ 6 h 598"/>
                <a:gd name="T34" fmla="*/ 2 w 599"/>
                <a:gd name="T35" fmla="*/ 14 h 598"/>
                <a:gd name="T36" fmla="*/ 0 w 599"/>
                <a:gd name="T37" fmla="*/ 24 h 598"/>
                <a:gd name="T38" fmla="*/ 1 w 599"/>
                <a:gd name="T39" fmla="*/ 579 h 598"/>
                <a:gd name="T40" fmla="*/ 4 w 599"/>
                <a:gd name="T41" fmla="*/ 588 h 598"/>
                <a:gd name="T42" fmla="*/ 11 w 599"/>
                <a:gd name="T43" fmla="*/ 595 h 598"/>
                <a:gd name="T44" fmla="*/ 18 w 599"/>
                <a:gd name="T45" fmla="*/ 598 h 598"/>
                <a:gd name="T46" fmla="*/ 575 w 599"/>
                <a:gd name="T47" fmla="*/ 598 h 598"/>
                <a:gd name="T48" fmla="*/ 584 w 599"/>
                <a:gd name="T49" fmla="*/ 597 h 598"/>
                <a:gd name="T50" fmla="*/ 591 w 599"/>
                <a:gd name="T51" fmla="*/ 592 h 598"/>
                <a:gd name="T52" fmla="*/ 597 w 599"/>
                <a:gd name="T53" fmla="*/ 584 h 598"/>
                <a:gd name="T54" fmla="*/ 599 w 599"/>
                <a:gd name="T55" fmla="*/ 575 h 598"/>
                <a:gd name="T56" fmla="*/ 598 w 599"/>
                <a:gd name="T57" fmla="*/ 238 h 598"/>
                <a:gd name="T58" fmla="*/ 595 w 599"/>
                <a:gd name="T59" fmla="*/ 229 h 598"/>
                <a:gd name="T60" fmla="*/ 588 w 599"/>
                <a:gd name="T61" fmla="*/ 223 h 598"/>
                <a:gd name="T62" fmla="*/ 579 w 599"/>
                <a:gd name="T63" fmla="*/ 22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9" h="598">
                  <a:moveTo>
                    <a:pt x="575" y="218"/>
                  </a:moveTo>
                  <a:lnTo>
                    <a:pt x="569" y="220"/>
                  </a:lnTo>
                  <a:lnTo>
                    <a:pt x="565" y="221"/>
                  </a:lnTo>
                  <a:lnTo>
                    <a:pt x="562" y="223"/>
                  </a:lnTo>
                  <a:lnTo>
                    <a:pt x="557" y="226"/>
                  </a:lnTo>
                  <a:lnTo>
                    <a:pt x="555" y="229"/>
                  </a:lnTo>
                  <a:lnTo>
                    <a:pt x="553" y="234"/>
                  </a:lnTo>
                  <a:lnTo>
                    <a:pt x="552" y="238"/>
                  </a:lnTo>
                  <a:lnTo>
                    <a:pt x="551" y="243"/>
                  </a:lnTo>
                  <a:lnTo>
                    <a:pt x="551" y="551"/>
                  </a:lnTo>
                  <a:lnTo>
                    <a:pt x="48" y="551"/>
                  </a:lnTo>
                  <a:lnTo>
                    <a:pt x="48" y="47"/>
                  </a:lnTo>
                  <a:lnTo>
                    <a:pt x="416" y="47"/>
                  </a:lnTo>
                  <a:lnTo>
                    <a:pt x="421" y="47"/>
                  </a:lnTo>
                  <a:lnTo>
                    <a:pt x="426" y="46"/>
                  </a:lnTo>
                  <a:lnTo>
                    <a:pt x="430" y="44"/>
                  </a:lnTo>
                  <a:lnTo>
                    <a:pt x="433" y="41"/>
                  </a:lnTo>
                  <a:lnTo>
                    <a:pt x="436" y="37"/>
                  </a:lnTo>
                  <a:lnTo>
                    <a:pt x="438" y="33"/>
                  </a:lnTo>
                  <a:lnTo>
                    <a:pt x="440" y="28"/>
                  </a:lnTo>
                  <a:lnTo>
                    <a:pt x="440" y="24"/>
                  </a:lnTo>
                  <a:lnTo>
                    <a:pt x="440" y="19"/>
                  </a:lnTo>
                  <a:lnTo>
                    <a:pt x="438" y="14"/>
                  </a:lnTo>
                  <a:lnTo>
                    <a:pt x="436" y="11"/>
                  </a:lnTo>
                  <a:lnTo>
                    <a:pt x="433" y="6"/>
                  </a:lnTo>
                  <a:lnTo>
                    <a:pt x="430" y="4"/>
                  </a:lnTo>
                  <a:lnTo>
                    <a:pt x="426" y="2"/>
                  </a:lnTo>
                  <a:lnTo>
                    <a:pt x="421" y="0"/>
                  </a:lnTo>
                  <a:lnTo>
                    <a:pt x="41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6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575"/>
                  </a:lnTo>
                  <a:lnTo>
                    <a:pt x="1" y="579"/>
                  </a:lnTo>
                  <a:lnTo>
                    <a:pt x="2" y="584"/>
                  </a:lnTo>
                  <a:lnTo>
                    <a:pt x="4" y="588"/>
                  </a:lnTo>
                  <a:lnTo>
                    <a:pt x="6" y="592"/>
                  </a:lnTo>
                  <a:lnTo>
                    <a:pt x="11" y="595"/>
                  </a:lnTo>
                  <a:lnTo>
                    <a:pt x="14" y="597"/>
                  </a:lnTo>
                  <a:lnTo>
                    <a:pt x="18" y="598"/>
                  </a:lnTo>
                  <a:lnTo>
                    <a:pt x="24" y="598"/>
                  </a:lnTo>
                  <a:lnTo>
                    <a:pt x="575" y="598"/>
                  </a:lnTo>
                  <a:lnTo>
                    <a:pt x="579" y="598"/>
                  </a:lnTo>
                  <a:lnTo>
                    <a:pt x="584" y="597"/>
                  </a:lnTo>
                  <a:lnTo>
                    <a:pt x="588" y="595"/>
                  </a:lnTo>
                  <a:lnTo>
                    <a:pt x="591" y="592"/>
                  </a:lnTo>
                  <a:lnTo>
                    <a:pt x="595" y="588"/>
                  </a:lnTo>
                  <a:lnTo>
                    <a:pt x="597" y="584"/>
                  </a:lnTo>
                  <a:lnTo>
                    <a:pt x="598" y="579"/>
                  </a:lnTo>
                  <a:lnTo>
                    <a:pt x="599" y="575"/>
                  </a:lnTo>
                  <a:lnTo>
                    <a:pt x="599" y="243"/>
                  </a:lnTo>
                  <a:lnTo>
                    <a:pt x="598" y="238"/>
                  </a:lnTo>
                  <a:lnTo>
                    <a:pt x="597" y="234"/>
                  </a:lnTo>
                  <a:lnTo>
                    <a:pt x="595" y="229"/>
                  </a:lnTo>
                  <a:lnTo>
                    <a:pt x="591" y="226"/>
                  </a:lnTo>
                  <a:lnTo>
                    <a:pt x="588" y="223"/>
                  </a:lnTo>
                  <a:lnTo>
                    <a:pt x="584" y="221"/>
                  </a:lnTo>
                  <a:lnTo>
                    <a:pt x="579" y="220"/>
                  </a:lnTo>
                  <a:lnTo>
                    <a:pt x="575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1200275" y="1916141"/>
            <a:ext cx="5063927" cy="384640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zh-TW" altLang="en-US" sz="1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獨家進階功能，分析文意，深入探索電子資源</a:t>
            </a:r>
            <a:endParaRPr lang="en-US" altLang="zh-TW" sz="1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Rectangle: Rounded Corners 25">
            <a:extLst>
              <a:ext uri="{FF2B5EF4-FFF2-40B4-BE49-F238E27FC236}">
                <a16:creationId xmlns:a16="http://schemas.microsoft.com/office/drawing/2014/main" xmlns="" id="{BC220D11-F730-4B51-BDC9-D93B3664AB51}"/>
              </a:ext>
            </a:extLst>
          </p:cNvPr>
          <p:cNvSpPr/>
          <p:nvPr/>
        </p:nvSpPr>
        <p:spPr>
          <a:xfrm>
            <a:off x="335066" y="2940174"/>
            <a:ext cx="704850" cy="7048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Group 32">
            <a:extLst>
              <a:ext uri="{FF2B5EF4-FFF2-40B4-BE49-F238E27FC236}">
                <a16:creationId xmlns:a16="http://schemas.microsoft.com/office/drawing/2014/main" xmlns="" id="{AF2D5C6A-22B3-4785-85EE-72410E63818A}"/>
              </a:ext>
            </a:extLst>
          </p:cNvPr>
          <p:cNvGrpSpPr/>
          <p:nvPr/>
        </p:nvGrpSpPr>
        <p:grpSpPr>
          <a:xfrm>
            <a:off x="568427" y="3144962"/>
            <a:ext cx="271462" cy="266700"/>
            <a:chOff x="903288" y="6518275"/>
            <a:chExt cx="271462" cy="266700"/>
          </a:xfrm>
          <a:solidFill>
            <a:schemeClr val="bg1"/>
          </a:solidFill>
        </p:grpSpPr>
        <p:sp>
          <p:nvSpPr>
            <p:cNvPr id="37" name="Freeform 1840">
              <a:extLst>
                <a:ext uri="{FF2B5EF4-FFF2-40B4-BE49-F238E27FC236}">
                  <a16:creationId xmlns:a16="http://schemas.microsoft.com/office/drawing/2014/main" xmlns="" id="{AB044C91-99B4-43E9-84DD-E9CD8C34C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518275"/>
              <a:ext cx="228600" cy="204788"/>
            </a:xfrm>
            <a:custGeom>
              <a:avLst/>
              <a:gdLst>
                <a:gd name="T0" fmla="*/ 566 w 574"/>
                <a:gd name="T1" fmla="*/ 6 h 515"/>
                <a:gd name="T2" fmla="*/ 562 w 574"/>
                <a:gd name="T3" fmla="*/ 3 h 515"/>
                <a:gd name="T4" fmla="*/ 557 w 574"/>
                <a:gd name="T5" fmla="*/ 1 h 515"/>
                <a:gd name="T6" fmla="*/ 553 w 574"/>
                <a:gd name="T7" fmla="*/ 0 h 515"/>
                <a:gd name="T8" fmla="*/ 549 w 574"/>
                <a:gd name="T9" fmla="*/ 0 h 515"/>
                <a:gd name="T10" fmla="*/ 544 w 574"/>
                <a:gd name="T11" fmla="*/ 1 h 515"/>
                <a:gd name="T12" fmla="*/ 540 w 574"/>
                <a:gd name="T13" fmla="*/ 3 h 515"/>
                <a:gd name="T14" fmla="*/ 535 w 574"/>
                <a:gd name="T15" fmla="*/ 6 h 515"/>
                <a:gd name="T16" fmla="*/ 532 w 574"/>
                <a:gd name="T17" fmla="*/ 10 h 515"/>
                <a:gd name="T18" fmla="*/ 165 w 574"/>
                <a:gd name="T19" fmla="*/ 456 h 515"/>
                <a:gd name="T20" fmla="*/ 41 w 574"/>
                <a:gd name="T21" fmla="*/ 330 h 515"/>
                <a:gd name="T22" fmla="*/ 36 w 574"/>
                <a:gd name="T23" fmla="*/ 327 h 515"/>
                <a:gd name="T24" fmla="*/ 33 w 574"/>
                <a:gd name="T25" fmla="*/ 325 h 515"/>
                <a:gd name="T26" fmla="*/ 28 w 574"/>
                <a:gd name="T27" fmla="*/ 324 h 515"/>
                <a:gd name="T28" fmla="*/ 23 w 574"/>
                <a:gd name="T29" fmla="*/ 324 h 515"/>
                <a:gd name="T30" fmla="*/ 18 w 574"/>
                <a:gd name="T31" fmla="*/ 324 h 515"/>
                <a:gd name="T32" fmla="*/ 14 w 574"/>
                <a:gd name="T33" fmla="*/ 325 h 515"/>
                <a:gd name="T34" fmla="*/ 11 w 574"/>
                <a:gd name="T35" fmla="*/ 327 h 515"/>
                <a:gd name="T36" fmla="*/ 6 w 574"/>
                <a:gd name="T37" fmla="*/ 330 h 515"/>
                <a:gd name="T38" fmla="*/ 3 w 574"/>
                <a:gd name="T39" fmla="*/ 335 h 515"/>
                <a:gd name="T40" fmla="*/ 1 w 574"/>
                <a:gd name="T41" fmla="*/ 339 h 515"/>
                <a:gd name="T42" fmla="*/ 0 w 574"/>
                <a:gd name="T43" fmla="*/ 343 h 515"/>
                <a:gd name="T44" fmla="*/ 0 w 574"/>
                <a:gd name="T45" fmla="*/ 348 h 515"/>
                <a:gd name="T46" fmla="*/ 0 w 574"/>
                <a:gd name="T47" fmla="*/ 352 h 515"/>
                <a:gd name="T48" fmla="*/ 1 w 574"/>
                <a:gd name="T49" fmla="*/ 357 h 515"/>
                <a:gd name="T50" fmla="*/ 3 w 574"/>
                <a:gd name="T51" fmla="*/ 361 h 515"/>
                <a:gd name="T52" fmla="*/ 6 w 574"/>
                <a:gd name="T53" fmla="*/ 365 h 515"/>
                <a:gd name="T54" fmla="*/ 150 w 574"/>
                <a:gd name="T55" fmla="*/ 509 h 515"/>
                <a:gd name="T56" fmla="*/ 154 w 574"/>
                <a:gd name="T57" fmla="*/ 511 h 515"/>
                <a:gd name="T58" fmla="*/ 158 w 574"/>
                <a:gd name="T59" fmla="*/ 513 h 515"/>
                <a:gd name="T60" fmla="*/ 162 w 574"/>
                <a:gd name="T61" fmla="*/ 515 h 515"/>
                <a:gd name="T62" fmla="*/ 168 w 574"/>
                <a:gd name="T63" fmla="*/ 515 h 515"/>
                <a:gd name="T64" fmla="*/ 168 w 574"/>
                <a:gd name="T65" fmla="*/ 515 h 515"/>
                <a:gd name="T66" fmla="*/ 169 w 574"/>
                <a:gd name="T67" fmla="*/ 515 h 515"/>
                <a:gd name="T68" fmla="*/ 173 w 574"/>
                <a:gd name="T69" fmla="*/ 515 h 515"/>
                <a:gd name="T70" fmla="*/ 178 w 574"/>
                <a:gd name="T71" fmla="*/ 512 h 515"/>
                <a:gd name="T72" fmla="*/ 182 w 574"/>
                <a:gd name="T73" fmla="*/ 510 h 515"/>
                <a:gd name="T74" fmla="*/ 185 w 574"/>
                <a:gd name="T75" fmla="*/ 507 h 515"/>
                <a:gd name="T76" fmla="*/ 570 w 574"/>
                <a:gd name="T77" fmla="*/ 40 h 515"/>
                <a:gd name="T78" fmla="*/ 572 w 574"/>
                <a:gd name="T79" fmla="*/ 35 h 515"/>
                <a:gd name="T80" fmla="*/ 574 w 574"/>
                <a:gd name="T81" fmla="*/ 31 h 515"/>
                <a:gd name="T82" fmla="*/ 574 w 574"/>
                <a:gd name="T83" fmla="*/ 26 h 515"/>
                <a:gd name="T84" fmla="*/ 574 w 574"/>
                <a:gd name="T85" fmla="*/ 22 h 515"/>
                <a:gd name="T86" fmla="*/ 574 w 574"/>
                <a:gd name="T87" fmla="*/ 18 h 515"/>
                <a:gd name="T88" fmla="*/ 572 w 574"/>
                <a:gd name="T89" fmla="*/ 13 h 515"/>
                <a:gd name="T90" fmla="*/ 570 w 574"/>
                <a:gd name="T91" fmla="*/ 9 h 515"/>
                <a:gd name="T92" fmla="*/ 566 w 574"/>
                <a:gd name="T93" fmla="*/ 6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15">
                  <a:moveTo>
                    <a:pt x="566" y="6"/>
                  </a:moveTo>
                  <a:lnTo>
                    <a:pt x="562" y="3"/>
                  </a:lnTo>
                  <a:lnTo>
                    <a:pt x="557" y="1"/>
                  </a:lnTo>
                  <a:lnTo>
                    <a:pt x="553" y="0"/>
                  </a:lnTo>
                  <a:lnTo>
                    <a:pt x="549" y="0"/>
                  </a:lnTo>
                  <a:lnTo>
                    <a:pt x="544" y="1"/>
                  </a:lnTo>
                  <a:lnTo>
                    <a:pt x="540" y="3"/>
                  </a:lnTo>
                  <a:lnTo>
                    <a:pt x="535" y="6"/>
                  </a:lnTo>
                  <a:lnTo>
                    <a:pt x="532" y="10"/>
                  </a:lnTo>
                  <a:lnTo>
                    <a:pt x="165" y="456"/>
                  </a:lnTo>
                  <a:lnTo>
                    <a:pt x="41" y="330"/>
                  </a:lnTo>
                  <a:lnTo>
                    <a:pt x="36" y="327"/>
                  </a:lnTo>
                  <a:lnTo>
                    <a:pt x="33" y="325"/>
                  </a:lnTo>
                  <a:lnTo>
                    <a:pt x="28" y="324"/>
                  </a:lnTo>
                  <a:lnTo>
                    <a:pt x="23" y="324"/>
                  </a:lnTo>
                  <a:lnTo>
                    <a:pt x="18" y="324"/>
                  </a:lnTo>
                  <a:lnTo>
                    <a:pt x="14" y="325"/>
                  </a:lnTo>
                  <a:lnTo>
                    <a:pt x="11" y="327"/>
                  </a:lnTo>
                  <a:lnTo>
                    <a:pt x="6" y="330"/>
                  </a:lnTo>
                  <a:lnTo>
                    <a:pt x="3" y="335"/>
                  </a:lnTo>
                  <a:lnTo>
                    <a:pt x="1" y="339"/>
                  </a:lnTo>
                  <a:lnTo>
                    <a:pt x="0" y="343"/>
                  </a:lnTo>
                  <a:lnTo>
                    <a:pt x="0" y="348"/>
                  </a:lnTo>
                  <a:lnTo>
                    <a:pt x="0" y="352"/>
                  </a:lnTo>
                  <a:lnTo>
                    <a:pt x="1" y="357"/>
                  </a:lnTo>
                  <a:lnTo>
                    <a:pt x="3" y="361"/>
                  </a:lnTo>
                  <a:lnTo>
                    <a:pt x="6" y="365"/>
                  </a:lnTo>
                  <a:lnTo>
                    <a:pt x="150" y="509"/>
                  </a:lnTo>
                  <a:lnTo>
                    <a:pt x="154" y="511"/>
                  </a:lnTo>
                  <a:lnTo>
                    <a:pt x="158" y="513"/>
                  </a:lnTo>
                  <a:lnTo>
                    <a:pt x="162" y="515"/>
                  </a:lnTo>
                  <a:lnTo>
                    <a:pt x="168" y="515"/>
                  </a:lnTo>
                  <a:lnTo>
                    <a:pt x="168" y="515"/>
                  </a:lnTo>
                  <a:lnTo>
                    <a:pt x="169" y="515"/>
                  </a:lnTo>
                  <a:lnTo>
                    <a:pt x="173" y="515"/>
                  </a:lnTo>
                  <a:lnTo>
                    <a:pt x="178" y="512"/>
                  </a:lnTo>
                  <a:lnTo>
                    <a:pt x="182" y="510"/>
                  </a:lnTo>
                  <a:lnTo>
                    <a:pt x="185" y="507"/>
                  </a:lnTo>
                  <a:lnTo>
                    <a:pt x="570" y="40"/>
                  </a:lnTo>
                  <a:lnTo>
                    <a:pt x="572" y="35"/>
                  </a:lnTo>
                  <a:lnTo>
                    <a:pt x="574" y="31"/>
                  </a:lnTo>
                  <a:lnTo>
                    <a:pt x="574" y="26"/>
                  </a:lnTo>
                  <a:lnTo>
                    <a:pt x="574" y="22"/>
                  </a:lnTo>
                  <a:lnTo>
                    <a:pt x="574" y="18"/>
                  </a:lnTo>
                  <a:lnTo>
                    <a:pt x="572" y="13"/>
                  </a:lnTo>
                  <a:lnTo>
                    <a:pt x="570" y="9"/>
                  </a:lnTo>
                  <a:lnTo>
                    <a:pt x="56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Freeform 1841">
              <a:extLst>
                <a:ext uri="{FF2B5EF4-FFF2-40B4-BE49-F238E27FC236}">
                  <a16:creationId xmlns:a16="http://schemas.microsoft.com/office/drawing/2014/main" xmlns="" id="{FEE4CF06-4CC8-43DC-9FB6-D8819E1B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6546850"/>
              <a:ext cx="238125" cy="238125"/>
            </a:xfrm>
            <a:custGeom>
              <a:avLst/>
              <a:gdLst>
                <a:gd name="T0" fmla="*/ 569 w 599"/>
                <a:gd name="T1" fmla="*/ 220 h 598"/>
                <a:gd name="T2" fmla="*/ 562 w 599"/>
                <a:gd name="T3" fmla="*/ 223 h 598"/>
                <a:gd name="T4" fmla="*/ 555 w 599"/>
                <a:gd name="T5" fmla="*/ 229 h 598"/>
                <a:gd name="T6" fmla="*/ 552 w 599"/>
                <a:gd name="T7" fmla="*/ 238 h 598"/>
                <a:gd name="T8" fmla="*/ 551 w 599"/>
                <a:gd name="T9" fmla="*/ 551 h 598"/>
                <a:gd name="T10" fmla="*/ 48 w 599"/>
                <a:gd name="T11" fmla="*/ 47 h 598"/>
                <a:gd name="T12" fmla="*/ 421 w 599"/>
                <a:gd name="T13" fmla="*/ 47 h 598"/>
                <a:gd name="T14" fmla="*/ 430 w 599"/>
                <a:gd name="T15" fmla="*/ 44 h 598"/>
                <a:gd name="T16" fmla="*/ 436 w 599"/>
                <a:gd name="T17" fmla="*/ 37 h 598"/>
                <a:gd name="T18" fmla="*/ 440 w 599"/>
                <a:gd name="T19" fmla="*/ 28 h 598"/>
                <a:gd name="T20" fmla="*/ 440 w 599"/>
                <a:gd name="T21" fmla="*/ 19 h 598"/>
                <a:gd name="T22" fmla="*/ 436 w 599"/>
                <a:gd name="T23" fmla="*/ 11 h 598"/>
                <a:gd name="T24" fmla="*/ 430 w 599"/>
                <a:gd name="T25" fmla="*/ 4 h 598"/>
                <a:gd name="T26" fmla="*/ 421 w 599"/>
                <a:gd name="T27" fmla="*/ 0 h 598"/>
                <a:gd name="T28" fmla="*/ 24 w 599"/>
                <a:gd name="T29" fmla="*/ 0 h 598"/>
                <a:gd name="T30" fmla="*/ 14 w 599"/>
                <a:gd name="T31" fmla="*/ 2 h 598"/>
                <a:gd name="T32" fmla="*/ 6 w 599"/>
                <a:gd name="T33" fmla="*/ 6 h 598"/>
                <a:gd name="T34" fmla="*/ 2 w 599"/>
                <a:gd name="T35" fmla="*/ 14 h 598"/>
                <a:gd name="T36" fmla="*/ 0 w 599"/>
                <a:gd name="T37" fmla="*/ 24 h 598"/>
                <a:gd name="T38" fmla="*/ 1 w 599"/>
                <a:gd name="T39" fmla="*/ 579 h 598"/>
                <a:gd name="T40" fmla="*/ 4 w 599"/>
                <a:gd name="T41" fmla="*/ 588 h 598"/>
                <a:gd name="T42" fmla="*/ 11 w 599"/>
                <a:gd name="T43" fmla="*/ 595 h 598"/>
                <a:gd name="T44" fmla="*/ 18 w 599"/>
                <a:gd name="T45" fmla="*/ 598 h 598"/>
                <a:gd name="T46" fmla="*/ 575 w 599"/>
                <a:gd name="T47" fmla="*/ 598 h 598"/>
                <a:gd name="T48" fmla="*/ 584 w 599"/>
                <a:gd name="T49" fmla="*/ 597 h 598"/>
                <a:gd name="T50" fmla="*/ 591 w 599"/>
                <a:gd name="T51" fmla="*/ 592 h 598"/>
                <a:gd name="T52" fmla="*/ 597 w 599"/>
                <a:gd name="T53" fmla="*/ 584 h 598"/>
                <a:gd name="T54" fmla="*/ 599 w 599"/>
                <a:gd name="T55" fmla="*/ 575 h 598"/>
                <a:gd name="T56" fmla="*/ 598 w 599"/>
                <a:gd name="T57" fmla="*/ 238 h 598"/>
                <a:gd name="T58" fmla="*/ 595 w 599"/>
                <a:gd name="T59" fmla="*/ 229 h 598"/>
                <a:gd name="T60" fmla="*/ 588 w 599"/>
                <a:gd name="T61" fmla="*/ 223 h 598"/>
                <a:gd name="T62" fmla="*/ 579 w 599"/>
                <a:gd name="T63" fmla="*/ 22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9" h="598">
                  <a:moveTo>
                    <a:pt x="575" y="218"/>
                  </a:moveTo>
                  <a:lnTo>
                    <a:pt x="569" y="220"/>
                  </a:lnTo>
                  <a:lnTo>
                    <a:pt x="565" y="221"/>
                  </a:lnTo>
                  <a:lnTo>
                    <a:pt x="562" y="223"/>
                  </a:lnTo>
                  <a:lnTo>
                    <a:pt x="557" y="226"/>
                  </a:lnTo>
                  <a:lnTo>
                    <a:pt x="555" y="229"/>
                  </a:lnTo>
                  <a:lnTo>
                    <a:pt x="553" y="234"/>
                  </a:lnTo>
                  <a:lnTo>
                    <a:pt x="552" y="238"/>
                  </a:lnTo>
                  <a:lnTo>
                    <a:pt x="551" y="243"/>
                  </a:lnTo>
                  <a:lnTo>
                    <a:pt x="551" y="551"/>
                  </a:lnTo>
                  <a:lnTo>
                    <a:pt x="48" y="551"/>
                  </a:lnTo>
                  <a:lnTo>
                    <a:pt x="48" y="47"/>
                  </a:lnTo>
                  <a:lnTo>
                    <a:pt x="416" y="47"/>
                  </a:lnTo>
                  <a:lnTo>
                    <a:pt x="421" y="47"/>
                  </a:lnTo>
                  <a:lnTo>
                    <a:pt x="426" y="46"/>
                  </a:lnTo>
                  <a:lnTo>
                    <a:pt x="430" y="44"/>
                  </a:lnTo>
                  <a:lnTo>
                    <a:pt x="433" y="41"/>
                  </a:lnTo>
                  <a:lnTo>
                    <a:pt x="436" y="37"/>
                  </a:lnTo>
                  <a:lnTo>
                    <a:pt x="438" y="33"/>
                  </a:lnTo>
                  <a:lnTo>
                    <a:pt x="440" y="28"/>
                  </a:lnTo>
                  <a:lnTo>
                    <a:pt x="440" y="24"/>
                  </a:lnTo>
                  <a:lnTo>
                    <a:pt x="440" y="19"/>
                  </a:lnTo>
                  <a:lnTo>
                    <a:pt x="438" y="14"/>
                  </a:lnTo>
                  <a:lnTo>
                    <a:pt x="436" y="11"/>
                  </a:lnTo>
                  <a:lnTo>
                    <a:pt x="433" y="6"/>
                  </a:lnTo>
                  <a:lnTo>
                    <a:pt x="430" y="4"/>
                  </a:lnTo>
                  <a:lnTo>
                    <a:pt x="426" y="2"/>
                  </a:lnTo>
                  <a:lnTo>
                    <a:pt x="421" y="0"/>
                  </a:lnTo>
                  <a:lnTo>
                    <a:pt x="41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6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575"/>
                  </a:lnTo>
                  <a:lnTo>
                    <a:pt x="1" y="579"/>
                  </a:lnTo>
                  <a:lnTo>
                    <a:pt x="2" y="584"/>
                  </a:lnTo>
                  <a:lnTo>
                    <a:pt x="4" y="588"/>
                  </a:lnTo>
                  <a:lnTo>
                    <a:pt x="6" y="592"/>
                  </a:lnTo>
                  <a:lnTo>
                    <a:pt x="11" y="595"/>
                  </a:lnTo>
                  <a:lnTo>
                    <a:pt x="14" y="597"/>
                  </a:lnTo>
                  <a:lnTo>
                    <a:pt x="18" y="598"/>
                  </a:lnTo>
                  <a:lnTo>
                    <a:pt x="24" y="598"/>
                  </a:lnTo>
                  <a:lnTo>
                    <a:pt x="575" y="598"/>
                  </a:lnTo>
                  <a:lnTo>
                    <a:pt x="579" y="598"/>
                  </a:lnTo>
                  <a:lnTo>
                    <a:pt x="584" y="597"/>
                  </a:lnTo>
                  <a:lnTo>
                    <a:pt x="588" y="595"/>
                  </a:lnTo>
                  <a:lnTo>
                    <a:pt x="591" y="592"/>
                  </a:lnTo>
                  <a:lnTo>
                    <a:pt x="595" y="588"/>
                  </a:lnTo>
                  <a:lnTo>
                    <a:pt x="597" y="584"/>
                  </a:lnTo>
                  <a:lnTo>
                    <a:pt x="598" y="579"/>
                  </a:lnTo>
                  <a:lnTo>
                    <a:pt x="599" y="575"/>
                  </a:lnTo>
                  <a:lnTo>
                    <a:pt x="599" y="243"/>
                  </a:lnTo>
                  <a:lnTo>
                    <a:pt x="598" y="238"/>
                  </a:lnTo>
                  <a:lnTo>
                    <a:pt x="597" y="234"/>
                  </a:lnTo>
                  <a:lnTo>
                    <a:pt x="595" y="229"/>
                  </a:lnTo>
                  <a:lnTo>
                    <a:pt x="591" y="226"/>
                  </a:lnTo>
                  <a:lnTo>
                    <a:pt x="588" y="223"/>
                  </a:lnTo>
                  <a:lnTo>
                    <a:pt x="584" y="221"/>
                  </a:lnTo>
                  <a:lnTo>
                    <a:pt x="579" y="220"/>
                  </a:lnTo>
                  <a:lnTo>
                    <a:pt x="575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187455" y="3100902"/>
            <a:ext cx="4824535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多種閱讀偏好設定，滿足使用者多方需求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Group 32">
            <a:extLst>
              <a:ext uri="{FF2B5EF4-FFF2-40B4-BE49-F238E27FC236}">
                <a16:creationId xmlns:a16="http://schemas.microsoft.com/office/drawing/2014/main" xmlns="" id="{AF2D5C6A-22B3-4785-85EE-72410E63818A}"/>
              </a:ext>
            </a:extLst>
          </p:cNvPr>
          <p:cNvGrpSpPr/>
          <p:nvPr/>
        </p:nvGrpSpPr>
        <p:grpSpPr>
          <a:xfrm>
            <a:off x="1768378" y="4360164"/>
            <a:ext cx="271462" cy="266700"/>
            <a:chOff x="903288" y="6518275"/>
            <a:chExt cx="271462" cy="266700"/>
          </a:xfrm>
          <a:solidFill>
            <a:schemeClr val="bg1"/>
          </a:solidFill>
        </p:grpSpPr>
        <p:sp>
          <p:nvSpPr>
            <p:cNvPr id="28" name="Freeform 1840">
              <a:extLst>
                <a:ext uri="{FF2B5EF4-FFF2-40B4-BE49-F238E27FC236}">
                  <a16:creationId xmlns:a16="http://schemas.microsoft.com/office/drawing/2014/main" xmlns="" id="{AB044C91-99B4-43E9-84DD-E9CD8C34C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518275"/>
              <a:ext cx="228600" cy="204788"/>
            </a:xfrm>
            <a:custGeom>
              <a:avLst/>
              <a:gdLst>
                <a:gd name="T0" fmla="*/ 566 w 574"/>
                <a:gd name="T1" fmla="*/ 6 h 515"/>
                <a:gd name="T2" fmla="*/ 562 w 574"/>
                <a:gd name="T3" fmla="*/ 3 h 515"/>
                <a:gd name="T4" fmla="*/ 557 w 574"/>
                <a:gd name="T5" fmla="*/ 1 h 515"/>
                <a:gd name="T6" fmla="*/ 553 w 574"/>
                <a:gd name="T7" fmla="*/ 0 h 515"/>
                <a:gd name="T8" fmla="*/ 549 w 574"/>
                <a:gd name="T9" fmla="*/ 0 h 515"/>
                <a:gd name="T10" fmla="*/ 544 w 574"/>
                <a:gd name="T11" fmla="*/ 1 h 515"/>
                <a:gd name="T12" fmla="*/ 540 w 574"/>
                <a:gd name="T13" fmla="*/ 3 h 515"/>
                <a:gd name="T14" fmla="*/ 535 w 574"/>
                <a:gd name="T15" fmla="*/ 6 h 515"/>
                <a:gd name="T16" fmla="*/ 532 w 574"/>
                <a:gd name="T17" fmla="*/ 10 h 515"/>
                <a:gd name="T18" fmla="*/ 165 w 574"/>
                <a:gd name="T19" fmla="*/ 456 h 515"/>
                <a:gd name="T20" fmla="*/ 41 w 574"/>
                <a:gd name="T21" fmla="*/ 330 h 515"/>
                <a:gd name="T22" fmla="*/ 36 w 574"/>
                <a:gd name="T23" fmla="*/ 327 h 515"/>
                <a:gd name="T24" fmla="*/ 33 w 574"/>
                <a:gd name="T25" fmla="*/ 325 h 515"/>
                <a:gd name="T26" fmla="*/ 28 w 574"/>
                <a:gd name="T27" fmla="*/ 324 h 515"/>
                <a:gd name="T28" fmla="*/ 23 w 574"/>
                <a:gd name="T29" fmla="*/ 324 h 515"/>
                <a:gd name="T30" fmla="*/ 18 w 574"/>
                <a:gd name="T31" fmla="*/ 324 h 515"/>
                <a:gd name="T32" fmla="*/ 14 w 574"/>
                <a:gd name="T33" fmla="*/ 325 h 515"/>
                <a:gd name="T34" fmla="*/ 11 w 574"/>
                <a:gd name="T35" fmla="*/ 327 h 515"/>
                <a:gd name="T36" fmla="*/ 6 w 574"/>
                <a:gd name="T37" fmla="*/ 330 h 515"/>
                <a:gd name="T38" fmla="*/ 3 w 574"/>
                <a:gd name="T39" fmla="*/ 335 h 515"/>
                <a:gd name="T40" fmla="*/ 1 w 574"/>
                <a:gd name="T41" fmla="*/ 339 h 515"/>
                <a:gd name="T42" fmla="*/ 0 w 574"/>
                <a:gd name="T43" fmla="*/ 343 h 515"/>
                <a:gd name="T44" fmla="*/ 0 w 574"/>
                <a:gd name="T45" fmla="*/ 348 h 515"/>
                <a:gd name="T46" fmla="*/ 0 w 574"/>
                <a:gd name="T47" fmla="*/ 352 h 515"/>
                <a:gd name="T48" fmla="*/ 1 w 574"/>
                <a:gd name="T49" fmla="*/ 357 h 515"/>
                <a:gd name="T50" fmla="*/ 3 w 574"/>
                <a:gd name="T51" fmla="*/ 361 h 515"/>
                <a:gd name="T52" fmla="*/ 6 w 574"/>
                <a:gd name="T53" fmla="*/ 365 h 515"/>
                <a:gd name="T54" fmla="*/ 150 w 574"/>
                <a:gd name="T55" fmla="*/ 509 h 515"/>
                <a:gd name="T56" fmla="*/ 154 w 574"/>
                <a:gd name="T57" fmla="*/ 511 h 515"/>
                <a:gd name="T58" fmla="*/ 158 w 574"/>
                <a:gd name="T59" fmla="*/ 513 h 515"/>
                <a:gd name="T60" fmla="*/ 162 w 574"/>
                <a:gd name="T61" fmla="*/ 515 h 515"/>
                <a:gd name="T62" fmla="*/ 168 w 574"/>
                <a:gd name="T63" fmla="*/ 515 h 515"/>
                <a:gd name="T64" fmla="*/ 168 w 574"/>
                <a:gd name="T65" fmla="*/ 515 h 515"/>
                <a:gd name="T66" fmla="*/ 169 w 574"/>
                <a:gd name="T67" fmla="*/ 515 h 515"/>
                <a:gd name="T68" fmla="*/ 173 w 574"/>
                <a:gd name="T69" fmla="*/ 515 h 515"/>
                <a:gd name="T70" fmla="*/ 178 w 574"/>
                <a:gd name="T71" fmla="*/ 512 h 515"/>
                <a:gd name="T72" fmla="*/ 182 w 574"/>
                <a:gd name="T73" fmla="*/ 510 h 515"/>
                <a:gd name="T74" fmla="*/ 185 w 574"/>
                <a:gd name="T75" fmla="*/ 507 h 515"/>
                <a:gd name="T76" fmla="*/ 570 w 574"/>
                <a:gd name="T77" fmla="*/ 40 h 515"/>
                <a:gd name="T78" fmla="*/ 572 w 574"/>
                <a:gd name="T79" fmla="*/ 35 h 515"/>
                <a:gd name="T80" fmla="*/ 574 w 574"/>
                <a:gd name="T81" fmla="*/ 31 h 515"/>
                <a:gd name="T82" fmla="*/ 574 w 574"/>
                <a:gd name="T83" fmla="*/ 26 h 515"/>
                <a:gd name="T84" fmla="*/ 574 w 574"/>
                <a:gd name="T85" fmla="*/ 22 h 515"/>
                <a:gd name="T86" fmla="*/ 574 w 574"/>
                <a:gd name="T87" fmla="*/ 18 h 515"/>
                <a:gd name="T88" fmla="*/ 572 w 574"/>
                <a:gd name="T89" fmla="*/ 13 h 515"/>
                <a:gd name="T90" fmla="*/ 570 w 574"/>
                <a:gd name="T91" fmla="*/ 9 h 515"/>
                <a:gd name="T92" fmla="*/ 566 w 574"/>
                <a:gd name="T93" fmla="*/ 6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15">
                  <a:moveTo>
                    <a:pt x="566" y="6"/>
                  </a:moveTo>
                  <a:lnTo>
                    <a:pt x="562" y="3"/>
                  </a:lnTo>
                  <a:lnTo>
                    <a:pt x="557" y="1"/>
                  </a:lnTo>
                  <a:lnTo>
                    <a:pt x="553" y="0"/>
                  </a:lnTo>
                  <a:lnTo>
                    <a:pt x="549" y="0"/>
                  </a:lnTo>
                  <a:lnTo>
                    <a:pt x="544" y="1"/>
                  </a:lnTo>
                  <a:lnTo>
                    <a:pt x="540" y="3"/>
                  </a:lnTo>
                  <a:lnTo>
                    <a:pt x="535" y="6"/>
                  </a:lnTo>
                  <a:lnTo>
                    <a:pt x="532" y="10"/>
                  </a:lnTo>
                  <a:lnTo>
                    <a:pt x="165" y="456"/>
                  </a:lnTo>
                  <a:lnTo>
                    <a:pt x="41" y="330"/>
                  </a:lnTo>
                  <a:lnTo>
                    <a:pt x="36" y="327"/>
                  </a:lnTo>
                  <a:lnTo>
                    <a:pt x="33" y="325"/>
                  </a:lnTo>
                  <a:lnTo>
                    <a:pt x="28" y="324"/>
                  </a:lnTo>
                  <a:lnTo>
                    <a:pt x="23" y="324"/>
                  </a:lnTo>
                  <a:lnTo>
                    <a:pt x="18" y="324"/>
                  </a:lnTo>
                  <a:lnTo>
                    <a:pt x="14" y="325"/>
                  </a:lnTo>
                  <a:lnTo>
                    <a:pt x="11" y="327"/>
                  </a:lnTo>
                  <a:lnTo>
                    <a:pt x="6" y="330"/>
                  </a:lnTo>
                  <a:lnTo>
                    <a:pt x="3" y="335"/>
                  </a:lnTo>
                  <a:lnTo>
                    <a:pt x="1" y="339"/>
                  </a:lnTo>
                  <a:lnTo>
                    <a:pt x="0" y="343"/>
                  </a:lnTo>
                  <a:lnTo>
                    <a:pt x="0" y="348"/>
                  </a:lnTo>
                  <a:lnTo>
                    <a:pt x="0" y="352"/>
                  </a:lnTo>
                  <a:lnTo>
                    <a:pt x="1" y="357"/>
                  </a:lnTo>
                  <a:lnTo>
                    <a:pt x="3" y="361"/>
                  </a:lnTo>
                  <a:lnTo>
                    <a:pt x="6" y="365"/>
                  </a:lnTo>
                  <a:lnTo>
                    <a:pt x="150" y="509"/>
                  </a:lnTo>
                  <a:lnTo>
                    <a:pt x="154" y="511"/>
                  </a:lnTo>
                  <a:lnTo>
                    <a:pt x="158" y="513"/>
                  </a:lnTo>
                  <a:lnTo>
                    <a:pt x="162" y="515"/>
                  </a:lnTo>
                  <a:lnTo>
                    <a:pt x="168" y="515"/>
                  </a:lnTo>
                  <a:lnTo>
                    <a:pt x="168" y="515"/>
                  </a:lnTo>
                  <a:lnTo>
                    <a:pt x="169" y="515"/>
                  </a:lnTo>
                  <a:lnTo>
                    <a:pt x="173" y="515"/>
                  </a:lnTo>
                  <a:lnTo>
                    <a:pt x="178" y="512"/>
                  </a:lnTo>
                  <a:lnTo>
                    <a:pt x="182" y="510"/>
                  </a:lnTo>
                  <a:lnTo>
                    <a:pt x="185" y="507"/>
                  </a:lnTo>
                  <a:lnTo>
                    <a:pt x="570" y="40"/>
                  </a:lnTo>
                  <a:lnTo>
                    <a:pt x="572" y="35"/>
                  </a:lnTo>
                  <a:lnTo>
                    <a:pt x="574" y="31"/>
                  </a:lnTo>
                  <a:lnTo>
                    <a:pt x="574" y="26"/>
                  </a:lnTo>
                  <a:lnTo>
                    <a:pt x="574" y="22"/>
                  </a:lnTo>
                  <a:lnTo>
                    <a:pt x="574" y="18"/>
                  </a:lnTo>
                  <a:lnTo>
                    <a:pt x="572" y="13"/>
                  </a:lnTo>
                  <a:lnTo>
                    <a:pt x="570" y="9"/>
                  </a:lnTo>
                  <a:lnTo>
                    <a:pt x="56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Freeform 1841">
              <a:extLst>
                <a:ext uri="{FF2B5EF4-FFF2-40B4-BE49-F238E27FC236}">
                  <a16:creationId xmlns:a16="http://schemas.microsoft.com/office/drawing/2014/main" xmlns="" id="{FEE4CF06-4CC8-43DC-9FB6-D8819E1B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6546850"/>
              <a:ext cx="238125" cy="238125"/>
            </a:xfrm>
            <a:custGeom>
              <a:avLst/>
              <a:gdLst>
                <a:gd name="T0" fmla="*/ 569 w 599"/>
                <a:gd name="T1" fmla="*/ 220 h 598"/>
                <a:gd name="T2" fmla="*/ 562 w 599"/>
                <a:gd name="T3" fmla="*/ 223 h 598"/>
                <a:gd name="T4" fmla="*/ 555 w 599"/>
                <a:gd name="T5" fmla="*/ 229 h 598"/>
                <a:gd name="T6" fmla="*/ 552 w 599"/>
                <a:gd name="T7" fmla="*/ 238 h 598"/>
                <a:gd name="T8" fmla="*/ 551 w 599"/>
                <a:gd name="T9" fmla="*/ 551 h 598"/>
                <a:gd name="T10" fmla="*/ 48 w 599"/>
                <a:gd name="T11" fmla="*/ 47 h 598"/>
                <a:gd name="T12" fmla="*/ 421 w 599"/>
                <a:gd name="T13" fmla="*/ 47 h 598"/>
                <a:gd name="T14" fmla="*/ 430 w 599"/>
                <a:gd name="T15" fmla="*/ 44 h 598"/>
                <a:gd name="T16" fmla="*/ 436 w 599"/>
                <a:gd name="T17" fmla="*/ 37 h 598"/>
                <a:gd name="T18" fmla="*/ 440 w 599"/>
                <a:gd name="T19" fmla="*/ 28 h 598"/>
                <a:gd name="T20" fmla="*/ 440 w 599"/>
                <a:gd name="T21" fmla="*/ 19 h 598"/>
                <a:gd name="T22" fmla="*/ 436 w 599"/>
                <a:gd name="T23" fmla="*/ 11 h 598"/>
                <a:gd name="T24" fmla="*/ 430 w 599"/>
                <a:gd name="T25" fmla="*/ 4 h 598"/>
                <a:gd name="T26" fmla="*/ 421 w 599"/>
                <a:gd name="T27" fmla="*/ 0 h 598"/>
                <a:gd name="T28" fmla="*/ 24 w 599"/>
                <a:gd name="T29" fmla="*/ 0 h 598"/>
                <a:gd name="T30" fmla="*/ 14 w 599"/>
                <a:gd name="T31" fmla="*/ 2 h 598"/>
                <a:gd name="T32" fmla="*/ 6 w 599"/>
                <a:gd name="T33" fmla="*/ 6 h 598"/>
                <a:gd name="T34" fmla="*/ 2 w 599"/>
                <a:gd name="T35" fmla="*/ 14 h 598"/>
                <a:gd name="T36" fmla="*/ 0 w 599"/>
                <a:gd name="T37" fmla="*/ 24 h 598"/>
                <a:gd name="T38" fmla="*/ 1 w 599"/>
                <a:gd name="T39" fmla="*/ 579 h 598"/>
                <a:gd name="T40" fmla="*/ 4 w 599"/>
                <a:gd name="T41" fmla="*/ 588 h 598"/>
                <a:gd name="T42" fmla="*/ 11 w 599"/>
                <a:gd name="T43" fmla="*/ 595 h 598"/>
                <a:gd name="T44" fmla="*/ 18 w 599"/>
                <a:gd name="T45" fmla="*/ 598 h 598"/>
                <a:gd name="T46" fmla="*/ 575 w 599"/>
                <a:gd name="T47" fmla="*/ 598 h 598"/>
                <a:gd name="T48" fmla="*/ 584 w 599"/>
                <a:gd name="T49" fmla="*/ 597 h 598"/>
                <a:gd name="T50" fmla="*/ 591 w 599"/>
                <a:gd name="T51" fmla="*/ 592 h 598"/>
                <a:gd name="T52" fmla="*/ 597 w 599"/>
                <a:gd name="T53" fmla="*/ 584 h 598"/>
                <a:gd name="T54" fmla="*/ 599 w 599"/>
                <a:gd name="T55" fmla="*/ 575 h 598"/>
                <a:gd name="T56" fmla="*/ 598 w 599"/>
                <a:gd name="T57" fmla="*/ 238 h 598"/>
                <a:gd name="T58" fmla="*/ 595 w 599"/>
                <a:gd name="T59" fmla="*/ 229 h 598"/>
                <a:gd name="T60" fmla="*/ 588 w 599"/>
                <a:gd name="T61" fmla="*/ 223 h 598"/>
                <a:gd name="T62" fmla="*/ 579 w 599"/>
                <a:gd name="T63" fmla="*/ 22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9" h="598">
                  <a:moveTo>
                    <a:pt x="575" y="218"/>
                  </a:moveTo>
                  <a:lnTo>
                    <a:pt x="569" y="220"/>
                  </a:lnTo>
                  <a:lnTo>
                    <a:pt x="565" y="221"/>
                  </a:lnTo>
                  <a:lnTo>
                    <a:pt x="562" y="223"/>
                  </a:lnTo>
                  <a:lnTo>
                    <a:pt x="557" y="226"/>
                  </a:lnTo>
                  <a:lnTo>
                    <a:pt x="555" y="229"/>
                  </a:lnTo>
                  <a:lnTo>
                    <a:pt x="553" y="234"/>
                  </a:lnTo>
                  <a:lnTo>
                    <a:pt x="552" y="238"/>
                  </a:lnTo>
                  <a:lnTo>
                    <a:pt x="551" y="243"/>
                  </a:lnTo>
                  <a:lnTo>
                    <a:pt x="551" y="551"/>
                  </a:lnTo>
                  <a:lnTo>
                    <a:pt x="48" y="551"/>
                  </a:lnTo>
                  <a:lnTo>
                    <a:pt x="48" y="47"/>
                  </a:lnTo>
                  <a:lnTo>
                    <a:pt x="416" y="47"/>
                  </a:lnTo>
                  <a:lnTo>
                    <a:pt x="421" y="47"/>
                  </a:lnTo>
                  <a:lnTo>
                    <a:pt x="426" y="46"/>
                  </a:lnTo>
                  <a:lnTo>
                    <a:pt x="430" y="44"/>
                  </a:lnTo>
                  <a:lnTo>
                    <a:pt x="433" y="41"/>
                  </a:lnTo>
                  <a:lnTo>
                    <a:pt x="436" y="37"/>
                  </a:lnTo>
                  <a:lnTo>
                    <a:pt x="438" y="33"/>
                  </a:lnTo>
                  <a:lnTo>
                    <a:pt x="440" y="28"/>
                  </a:lnTo>
                  <a:lnTo>
                    <a:pt x="440" y="24"/>
                  </a:lnTo>
                  <a:lnTo>
                    <a:pt x="440" y="19"/>
                  </a:lnTo>
                  <a:lnTo>
                    <a:pt x="438" y="14"/>
                  </a:lnTo>
                  <a:lnTo>
                    <a:pt x="436" y="11"/>
                  </a:lnTo>
                  <a:lnTo>
                    <a:pt x="433" y="6"/>
                  </a:lnTo>
                  <a:lnTo>
                    <a:pt x="430" y="4"/>
                  </a:lnTo>
                  <a:lnTo>
                    <a:pt x="426" y="2"/>
                  </a:lnTo>
                  <a:lnTo>
                    <a:pt x="421" y="0"/>
                  </a:lnTo>
                  <a:lnTo>
                    <a:pt x="41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6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575"/>
                  </a:lnTo>
                  <a:lnTo>
                    <a:pt x="1" y="579"/>
                  </a:lnTo>
                  <a:lnTo>
                    <a:pt x="2" y="584"/>
                  </a:lnTo>
                  <a:lnTo>
                    <a:pt x="4" y="588"/>
                  </a:lnTo>
                  <a:lnTo>
                    <a:pt x="6" y="592"/>
                  </a:lnTo>
                  <a:lnTo>
                    <a:pt x="11" y="595"/>
                  </a:lnTo>
                  <a:lnTo>
                    <a:pt x="14" y="597"/>
                  </a:lnTo>
                  <a:lnTo>
                    <a:pt x="18" y="598"/>
                  </a:lnTo>
                  <a:lnTo>
                    <a:pt x="24" y="598"/>
                  </a:lnTo>
                  <a:lnTo>
                    <a:pt x="575" y="598"/>
                  </a:lnTo>
                  <a:lnTo>
                    <a:pt x="579" y="598"/>
                  </a:lnTo>
                  <a:lnTo>
                    <a:pt x="584" y="597"/>
                  </a:lnTo>
                  <a:lnTo>
                    <a:pt x="588" y="595"/>
                  </a:lnTo>
                  <a:lnTo>
                    <a:pt x="591" y="592"/>
                  </a:lnTo>
                  <a:lnTo>
                    <a:pt x="595" y="588"/>
                  </a:lnTo>
                  <a:lnTo>
                    <a:pt x="597" y="584"/>
                  </a:lnTo>
                  <a:lnTo>
                    <a:pt x="598" y="579"/>
                  </a:lnTo>
                  <a:lnTo>
                    <a:pt x="599" y="575"/>
                  </a:lnTo>
                  <a:lnTo>
                    <a:pt x="599" y="243"/>
                  </a:lnTo>
                  <a:lnTo>
                    <a:pt x="598" y="238"/>
                  </a:lnTo>
                  <a:lnTo>
                    <a:pt x="597" y="234"/>
                  </a:lnTo>
                  <a:lnTo>
                    <a:pt x="595" y="229"/>
                  </a:lnTo>
                  <a:lnTo>
                    <a:pt x="591" y="226"/>
                  </a:lnTo>
                  <a:lnTo>
                    <a:pt x="588" y="223"/>
                  </a:lnTo>
                  <a:lnTo>
                    <a:pt x="584" y="221"/>
                  </a:lnTo>
                  <a:lnTo>
                    <a:pt x="579" y="220"/>
                  </a:lnTo>
                  <a:lnTo>
                    <a:pt x="575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xmlns="" id="{BC220D11-F730-4B51-BDC9-D93B3664AB51}"/>
              </a:ext>
            </a:extLst>
          </p:cNvPr>
          <p:cNvSpPr/>
          <p:nvPr/>
        </p:nvSpPr>
        <p:spPr>
          <a:xfrm>
            <a:off x="323357" y="4164310"/>
            <a:ext cx="704850" cy="7048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Group 32">
            <a:extLst>
              <a:ext uri="{FF2B5EF4-FFF2-40B4-BE49-F238E27FC236}">
                <a16:creationId xmlns:a16="http://schemas.microsoft.com/office/drawing/2014/main" xmlns="" id="{AF2D5C6A-22B3-4785-85EE-72410E63818A}"/>
              </a:ext>
            </a:extLst>
          </p:cNvPr>
          <p:cNvGrpSpPr/>
          <p:nvPr/>
        </p:nvGrpSpPr>
        <p:grpSpPr>
          <a:xfrm>
            <a:off x="556719" y="4369098"/>
            <a:ext cx="271462" cy="266700"/>
            <a:chOff x="903288" y="6518275"/>
            <a:chExt cx="271462" cy="266700"/>
          </a:xfrm>
          <a:solidFill>
            <a:schemeClr val="bg1"/>
          </a:solidFill>
        </p:grpSpPr>
        <p:sp>
          <p:nvSpPr>
            <p:cNvPr id="41" name="Freeform 1840">
              <a:extLst>
                <a:ext uri="{FF2B5EF4-FFF2-40B4-BE49-F238E27FC236}">
                  <a16:creationId xmlns:a16="http://schemas.microsoft.com/office/drawing/2014/main" xmlns="" id="{AB044C91-99B4-43E9-84DD-E9CD8C34C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6518275"/>
              <a:ext cx="228600" cy="204788"/>
            </a:xfrm>
            <a:custGeom>
              <a:avLst/>
              <a:gdLst>
                <a:gd name="T0" fmla="*/ 566 w 574"/>
                <a:gd name="T1" fmla="*/ 6 h 515"/>
                <a:gd name="T2" fmla="*/ 562 w 574"/>
                <a:gd name="T3" fmla="*/ 3 h 515"/>
                <a:gd name="T4" fmla="*/ 557 w 574"/>
                <a:gd name="T5" fmla="*/ 1 h 515"/>
                <a:gd name="T6" fmla="*/ 553 w 574"/>
                <a:gd name="T7" fmla="*/ 0 h 515"/>
                <a:gd name="T8" fmla="*/ 549 w 574"/>
                <a:gd name="T9" fmla="*/ 0 h 515"/>
                <a:gd name="T10" fmla="*/ 544 w 574"/>
                <a:gd name="T11" fmla="*/ 1 h 515"/>
                <a:gd name="T12" fmla="*/ 540 w 574"/>
                <a:gd name="T13" fmla="*/ 3 h 515"/>
                <a:gd name="T14" fmla="*/ 535 w 574"/>
                <a:gd name="T15" fmla="*/ 6 h 515"/>
                <a:gd name="T16" fmla="*/ 532 w 574"/>
                <a:gd name="T17" fmla="*/ 10 h 515"/>
                <a:gd name="T18" fmla="*/ 165 w 574"/>
                <a:gd name="T19" fmla="*/ 456 h 515"/>
                <a:gd name="T20" fmla="*/ 41 w 574"/>
                <a:gd name="T21" fmla="*/ 330 h 515"/>
                <a:gd name="T22" fmla="*/ 36 w 574"/>
                <a:gd name="T23" fmla="*/ 327 h 515"/>
                <a:gd name="T24" fmla="*/ 33 w 574"/>
                <a:gd name="T25" fmla="*/ 325 h 515"/>
                <a:gd name="T26" fmla="*/ 28 w 574"/>
                <a:gd name="T27" fmla="*/ 324 h 515"/>
                <a:gd name="T28" fmla="*/ 23 w 574"/>
                <a:gd name="T29" fmla="*/ 324 h 515"/>
                <a:gd name="T30" fmla="*/ 18 w 574"/>
                <a:gd name="T31" fmla="*/ 324 h 515"/>
                <a:gd name="T32" fmla="*/ 14 w 574"/>
                <a:gd name="T33" fmla="*/ 325 h 515"/>
                <a:gd name="T34" fmla="*/ 11 w 574"/>
                <a:gd name="T35" fmla="*/ 327 h 515"/>
                <a:gd name="T36" fmla="*/ 6 w 574"/>
                <a:gd name="T37" fmla="*/ 330 h 515"/>
                <a:gd name="T38" fmla="*/ 3 w 574"/>
                <a:gd name="T39" fmla="*/ 335 h 515"/>
                <a:gd name="T40" fmla="*/ 1 w 574"/>
                <a:gd name="T41" fmla="*/ 339 h 515"/>
                <a:gd name="T42" fmla="*/ 0 w 574"/>
                <a:gd name="T43" fmla="*/ 343 h 515"/>
                <a:gd name="T44" fmla="*/ 0 w 574"/>
                <a:gd name="T45" fmla="*/ 348 h 515"/>
                <a:gd name="T46" fmla="*/ 0 w 574"/>
                <a:gd name="T47" fmla="*/ 352 h 515"/>
                <a:gd name="T48" fmla="*/ 1 w 574"/>
                <a:gd name="T49" fmla="*/ 357 h 515"/>
                <a:gd name="T50" fmla="*/ 3 w 574"/>
                <a:gd name="T51" fmla="*/ 361 h 515"/>
                <a:gd name="T52" fmla="*/ 6 w 574"/>
                <a:gd name="T53" fmla="*/ 365 h 515"/>
                <a:gd name="T54" fmla="*/ 150 w 574"/>
                <a:gd name="T55" fmla="*/ 509 h 515"/>
                <a:gd name="T56" fmla="*/ 154 w 574"/>
                <a:gd name="T57" fmla="*/ 511 h 515"/>
                <a:gd name="T58" fmla="*/ 158 w 574"/>
                <a:gd name="T59" fmla="*/ 513 h 515"/>
                <a:gd name="T60" fmla="*/ 162 w 574"/>
                <a:gd name="T61" fmla="*/ 515 h 515"/>
                <a:gd name="T62" fmla="*/ 168 w 574"/>
                <a:gd name="T63" fmla="*/ 515 h 515"/>
                <a:gd name="T64" fmla="*/ 168 w 574"/>
                <a:gd name="T65" fmla="*/ 515 h 515"/>
                <a:gd name="T66" fmla="*/ 169 w 574"/>
                <a:gd name="T67" fmla="*/ 515 h 515"/>
                <a:gd name="T68" fmla="*/ 173 w 574"/>
                <a:gd name="T69" fmla="*/ 515 h 515"/>
                <a:gd name="T70" fmla="*/ 178 w 574"/>
                <a:gd name="T71" fmla="*/ 512 h 515"/>
                <a:gd name="T72" fmla="*/ 182 w 574"/>
                <a:gd name="T73" fmla="*/ 510 h 515"/>
                <a:gd name="T74" fmla="*/ 185 w 574"/>
                <a:gd name="T75" fmla="*/ 507 h 515"/>
                <a:gd name="T76" fmla="*/ 570 w 574"/>
                <a:gd name="T77" fmla="*/ 40 h 515"/>
                <a:gd name="T78" fmla="*/ 572 w 574"/>
                <a:gd name="T79" fmla="*/ 35 h 515"/>
                <a:gd name="T80" fmla="*/ 574 w 574"/>
                <a:gd name="T81" fmla="*/ 31 h 515"/>
                <a:gd name="T82" fmla="*/ 574 w 574"/>
                <a:gd name="T83" fmla="*/ 26 h 515"/>
                <a:gd name="T84" fmla="*/ 574 w 574"/>
                <a:gd name="T85" fmla="*/ 22 h 515"/>
                <a:gd name="T86" fmla="*/ 574 w 574"/>
                <a:gd name="T87" fmla="*/ 18 h 515"/>
                <a:gd name="T88" fmla="*/ 572 w 574"/>
                <a:gd name="T89" fmla="*/ 13 h 515"/>
                <a:gd name="T90" fmla="*/ 570 w 574"/>
                <a:gd name="T91" fmla="*/ 9 h 515"/>
                <a:gd name="T92" fmla="*/ 566 w 574"/>
                <a:gd name="T93" fmla="*/ 6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4" h="515">
                  <a:moveTo>
                    <a:pt x="566" y="6"/>
                  </a:moveTo>
                  <a:lnTo>
                    <a:pt x="562" y="3"/>
                  </a:lnTo>
                  <a:lnTo>
                    <a:pt x="557" y="1"/>
                  </a:lnTo>
                  <a:lnTo>
                    <a:pt x="553" y="0"/>
                  </a:lnTo>
                  <a:lnTo>
                    <a:pt x="549" y="0"/>
                  </a:lnTo>
                  <a:lnTo>
                    <a:pt x="544" y="1"/>
                  </a:lnTo>
                  <a:lnTo>
                    <a:pt x="540" y="3"/>
                  </a:lnTo>
                  <a:lnTo>
                    <a:pt x="535" y="6"/>
                  </a:lnTo>
                  <a:lnTo>
                    <a:pt x="532" y="10"/>
                  </a:lnTo>
                  <a:lnTo>
                    <a:pt x="165" y="456"/>
                  </a:lnTo>
                  <a:lnTo>
                    <a:pt x="41" y="330"/>
                  </a:lnTo>
                  <a:lnTo>
                    <a:pt x="36" y="327"/>
                  </a:lnTo>
                  <a:lnTo>
                    <a:pt x="33" y="325"/>
                  </a:lnTo>
                  <a:lnTo>
                    <a:pt x="28" y="324"/>
                  </a:lnTo>
                  <a:lnTo>
                    <a:pt x="23" y="324"/>
                  </a:lnTo>
                  <a:lnTo>
                    <a:pt x="18" y="324"/>
                  </a:lnTo>
                  <a:lnTo>
                    <a:pt x="14" y="325"/>
                  </a:lnTo>
                  <a:lnTo>
                    <a:pt x="11" y="327"/>
                  </a:lnTo>
                  <a:lnTo>
                    <a:pt x="6" y="330"/>
                  </a:lnTo>
                  <a:lnTo>
                    <a:pt x="3" y="335"/>
                  </a:lnTo>
                  <a:lnTo>
                    <a:pt x="1" y="339"/>
                  </a:lnTo>
                  <a:lnTo>
                    <a:pt x="0" y="343"/>
                  </a:lnTo>
                  <a:lnTo>
                    <a:pt x="0" y="348"/>
                  </a:lnTo>
                  <a:lnTo>
                    <a:pt x="0" y="352"/>
                  </a:lnTo>
                  <a:lnTo>
                    <a:pt x="1" y="357"/>
                  </a:lnTo>
                  <a:lnTo>
                    <a:pt x="3" y="361"/>
                  </a:lnTo>
                  <a:lnTo>
                    <a:pt x="6" y="365"/>
                  </a:lnTo>
                  <a:lnTo>
                    <a:pt x="150" y="509"/>
                  </a:lnTo>
                  <a:lnTo>
                    <a:pt x="154" y="511"/>
                  </a:lnTo>
                  <a:lnTo>
                    <a:pt x="158" y="513"/>
                  </a:lnTo>
                  <a:lnTo>
                    <a:pt x="162" y="515"/>
                  </a:lnTo>
                  <a:lnTo>
                    <a:pt x="168" y="515"/>
                  </a:lnTo>
                  <a:lnTo>
                    <a:pt x="168" y="515"/>
                  </a:lnTo>
                  <a:lnTo>
                    <a:pt x="169" y="515"/>
                  </a:lnTo>
                  <a:lnTo>
                    <a:pt x="173" y="515"/>
                  </a:lnTo>
                  <a:lnTo>
                    <a:pt x="178" y="512"/>
                  </a:lnTo>
                  <a:lnTo>
                    <a:pt x="182" y="510"/>
                  </a:lnTo>
                  <a:lnTo>
                    <a:pt x="185" y="507"/>
                  </a:lnTo>
                  <a:lnTo>
                    <a:pt x="570" y="40"/>
                  </a:lnTo>
                  <a:lnTo>
                    <a:pt x="572" y="35"/>
                  </a:lnTo>
                  <a:lnTo>
                    <a:pt x="574" y="31"/>
                  </a:lnTo>
                  <a:lnTo>
                    <a:pt x="574" y="26"/>
                  </a:lnTo>
                  <a:lnTo>
                    <a:pt x="574" y="22"/>
                  </a:lnTo>
                  <a:lnTo>
                    <a:pt x="574" y="18"/>
                  </a:lnTo>
                  <a:lnTo>
                    <a:pt x="572" y="13"/>
                  </a:lnTo>
                  <a:lnTo>
                    <a:pt x="570" y="9"/>
                  </a:lnTo>
                  <a:lnTo>
                    <a:pt x="56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Freeform 1841">
              <a:extLst>
                <a:ext uri="{FF2B5EF4-FFF2-40B4-BE49-F238E27FC236}">
                  <a16:creationId xmlns:a16="http://schemas.microsoft.com/office/drawing/2014/main" xmlns="" id="{FEE4CF06-4CC8-43DC-9FB6-D8819E1B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88" y="6546850"/>
              <a:ext cx="238125" cy="238125"/>
            </a:xfrm>
            <a:custGeom>
              <a:avLst/>
              <a:gdLst>
                <a:gd name="T0" fmla="*/ 569 w 599"/>
                <a:gd name="T1" fmla="*/ 220 h 598"/>
                <a:gd name="T2" fmla="*/ 562 w 599"/>
                <a:gd name="T3" fmla="*/ 223 h 598"/>
                <a:gd name="T4" fmla="*/ 555 w 599"/>
                <a:gd name="T5" fmla="*/ 229 h 598"/>
                <a:gd name="T6" fmla="*/ 552 w 599"/>
                <a:gd name="T7" fmla="*/ 238 h 598"/>
                <a:gd name="T8" fmla="*/ 551 w 599"/>
                <a:gd name="T9" fmla="*/ 551 h 598"/>
                <a:gd name="T10" fmla="*/ 48 w 599"/>
                <a:gd name="T11" fmla="*/ 47 h 598"/>
                <a:gd name="T12" fmla="*/ 421 w 599"/>
                <a:gd name="T13" fmla="*/ 47 h 598"/>
                <a:gd name="T14" fmla="*/ 430 w 599"/>
                <a:gd name="T15" fmla="*/ 44 h 598"/>
                <a:gd name="T16" fmla="*/ 436 w 599"/>
                <a:gd name="T17" fmla="*/ 37 h 598"/>
                <a:gd name="T18" fmla="*/ 440 w 599"/>
                <a:gd name="T19" fmla="*/ 28 h 598"/>
                <a:gd name="T20" fmla="*/ 440 w 599"/>
                <a:gd name="T21" fmla="*/ 19 h 598"/>
                <a:gd name="T22" fmla="*/ 436 w 599"/>
                <a:gd name="T23" fmla="*/ 11 h 598"/>
                <a:gd name="T24" fmla="*/ 430 w 599"/>
                <a:gd name="T25" fmla="*/ 4 h 598"/>
                <a:gd name="T26" fmla="*/ 421 w 599"/>
                <a:gd name="T27" fmla="*/ 0 h 598"/>
                <a:gd name="T28" fmla="*/ 24 w 599"/>
                <a:gd name="T29" fmla="*/ 0 h 598"/>
                <a:gd name="T30" fmla="*/ 14 w 599"/>
                <a:gd name="T31" fmla="*/ 2 h 598"/>
                <a:gd name="T32" fmla="*/ 6 w 599"/>
                <a:gd name="T33" fmla="*/ 6 h 598"/>
                <a:gd name="T34" fmla="*/ 2 w 599"/>
                <a:gd name="T35" fmla="*/ 14 h 598"/>
                <a:gd name="T36" fmla="*/ 0 w 599"/>
                <a:gd name="T37" fmla="*/ 24 h 598"/>
                <a:gd name="T38" fmla="*/ 1 w 599"/>
                <a:gd name="T39" fmla="*/ 579 h 598"/>
                <a:gd name="T40" fmla="*/ 4 w 599"/>
                <a:gd name="T41" fmla="*/ 588 h 598"/>
                <a:gd name="T42" fmla="*/ 11 w 599"/>
                <a:gd name="T43" fmla="*/ 595 h 598"/>
                <a:gd name="T44" fmla="*/ 18 w 599"/>
                <a:gd name="T45" fmla="*/ 598 h 598"/>
                <a:gd name="T46" fmla="*/ 575 w 599"/>
                <a:gd name="T47" fmla="*/ 598 h 598"/>
                <a:gd name="T48" fmla="*/ 584 w 599"/>
                <a:gd name="T49" fmla="*/ 597 h 598"/>
                <a:gd name="T50" fmla="*/ 591 w 599"/>
                <a:gd name="T51" fmla="*/ 592 h 598"/>
                <a:gd name="T52" fmla="*/ 597 w 599"/>
                <a:gd name="T53" fmla="*/ 584 h 598"/>
                <a:gd name="T54" fmla="*/ 599 w 599"/>
                <a:gd name="T55" fmla="*/ 575 h 598"/>
                <a:gd name="T56" fmla="*/ 598 w 599"/>
                <a:gd name="T57" fmla="*/ 238 h 598"/>
                <a:gd name="T58" fmla="*/ 595 w 599"/>
                <a:gd name="T59" fmla="*/ 229 h 598"/>
                <a:gd name="T60" fmla="*/ 588 w 599"/>
                <a:gd name="T61" fmla="*/ 223 h 598"/>
                <a:gd name="T62" fmla="*/ 579 w 599"/>
                <a:gd name="T63" fmla="*/ 22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9" h="598">
                  <a:moveTo>
                    <a:pt x="575" y="218"/>
                  </a:moveTo>
                  <a:lnTo>
                    <a:pt x="569" y="220"/>
                  </a:lnTo>
                  <a:lnTo>
                    <a:pt x="565" y="221"/>
                  </a:lnTo>
                  <a:lnTo>
                    <a:pt x="562" y="223"/>
                  </a:lnTo>
                  <a:lnTo>
                    <a:pt x="557" y="226"/>
                  </a:lnTo>
                  <a:lnTo>
                    <a:pt x="555" y="229"/>
                  </a:lnTo>
                  <a:lnTo>
                    <a:pt x="553" y="234"/>
                  </a:lnTo>
                  <a:lnTo>
                    <a:pt x="552" y="238"/>
                  </a:lnTo>
                  <a:lnTo>
                    <a:pt x="551" y="243"/>
                  </a:lnTo>
                  <a:lnTo>
                    <a:pt x="551" y="551"/>
                  </a:lnTo>
                  <a:lnTo>
                    <a:pt x="48" y="551"/>
                  </a:lnTo>
                  <a:lnTo>
                    <a:pt x="48" y="47"/>
                  </a:lnTo>
                  <a:lnTo>
                    <a:pt x="416" y="47"/>
                  </a:lnTo>
                  <a:lnTo>
                    <a:pt x="421" y="47"/>
                  </a:lnTo>
                  <a:lnTo>
                    <a:pt x="426" y="46"/>
                  </a:lnTo>
                  <a:lnTo>
                    <a:pt x="430" y="44"/>
                  </a:lnTo>
                  <a:lnTo>
                    <a:pt x="433" y="41"/>
                  </a:lnTo>
                  <a:lnTo>
                    <a:pt x="436" y="37"/>
                  </a:lnTo>
                  <a:lnTo>
                    <a:pt x="438" y="33"/>
                  </a:lnTo>
                  <a:lnTo>
                    <a:pt x="440" y="28"/>
                  </a:lnTo>
                  <a:lnTo>
                    <a:pt x="440" y="24"/>
                  </a:lnTo>
                  <a:lnTo>
                    <a:pt x="440" y="19"/>
                  </a:lnTo>
                  <a:lnTo>
                    <a:pt x="438" y="14"/>
                  </a:lnTo>
                  <a:lnTo>
                    <a:pt x="436" y="11"/>
                  </a:lnTo>
                  <a:lnTo>
                    <a:pt x="433" y="6"/>
                  </a:lnTo>
                  <a:lnTo>
                    <a:pt x="430" y="4"/>
                  </a:lnTo>
                  <a:lnTo>
                    <a:pt x="426" y="2"/>
                  </a:lnTo>
                  <a:lnTo>
                    <a:pt x="421" y="0"/>
                  </a:lnTo>
                  <a:lnTo>
                    <a:pt x="41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6" y="6"/>
                  </a:lnTo>
                  <a:lnTo>
                    <a:pt x="4" y="11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575"/>
                  </a:lnTo>
                  <a:lnTo>
                    <a:pt x="1" y="579"/>
                  </a:lnTo>
                  <a:lnTo>
                    <a:pt x="2" y="584"/>
                  </a:lnTo>
                  <a:lnTo>
                    <a:pt x="4" y="588"/>
                  </a:lnTo>
                  <a:lnTo>
                    <a:pt x="6" y="592"/>
                  </a:lnTo>
                  <a:lnTo>
                    <a:pt x="11" y="595"/>
                  </a:lnTo>
                  <a:lnTo>
                    <a:pt x="14" y="597"/>
                  </a:lnTo>
                  <a:lnTo>
                    <a:pt x="18" y="598"/>
                  </a:lnTo>
                  <a:lnTo>
                    <a:pt x="24" y="598"/>
                  </a:lnTo>
                  <a:lnTo>
                    <a:pt x="575" y="598"/>
                  </a:lnTo>
                  <a:lnTo>
                    <a:pt x="579" y="598"/>
                  </a:lnTo>
                  <a:lnTo>
                    <a:pt x="584" y="597"/>
                  </a:lnTo>
                  <a:lnTo>
                    <a:pt x="588" y="595"/>
                  </a:lnTo>
                  <a:lnTo>
                    <a:pt x="591" y="592"/>
                  </a:lnTo>
                  <a:lnTo>
                    <a:pt x="595" y="588"/>
                  </a:lnTo>
                  <a:lnTo>
                    <a:pt x="597" y="584"/>
                  </a:lnTo>
                  <a:lnTo>
                    <a:pt x="598" y="579"/>
                  </a:lnTo>
                  <a:lnTo>
                    <a:pt x="599" y="575"/>
                  </a:lnTo>
                  <a:lnTo>
                    <a:pt x="599" y="243"/>
                  </a:lnTo>
                  <a:lnTo>
                    <a:pt x="598" y="238"/>
                  </a:lnTo>
                  <a:lnTo>
                    <a:pt x="597" y="234"/>
                  </a:lnTo>
                  <a:lnTo>
                    <a:pt x="595" y="229"/>
                  </a:lnTo>
                  <a:lnTo>
                    <a:pt x="591" y="226"/>
                  </a:lnTo>
                  <a:lnTo>
                    <a:pt x="588" y="223"/>
                  </a:lnTo>
                  <a:lnTo>
                    <a:pt x="584" y="221"/>
                  </a:lnTo>
                  <a:lnTo>
                    <a:pt x="579" y="220"/>
                  </a:lnTo>
                  <a:lnTo>
                    <a:pt x="575" y="2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3" name="文字方塊 42"/>
          <p:cNvSpPr txBox="1"/>
          <p:nvPr/>
        </p:nvSpPr>
        <p:spPr>
          <a:xfrm>
            <a:off x="1187452" y="4295567"/>
            <a:ext cx="4582310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新增畫線、筆記功能，幫助使用者學習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8" name="Picture 12" descr="v10_ç«ç·ç­è¨_s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05" y="1216680"/>
            <a:ext cx="1350000" cy="180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v09_ç­è¨_ç·¨è¼¯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21" y="2122804"/>
            <a:ext cx="1350000" cy="1800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ç¸éåç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98" y="4281959"/>
            <a:ext cx="234025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接點 2"/>
          <p:cNvCxnSpPr/>
          <p:nvPr/>
        </p:nvCxnSpPr>
        <p:spPr>
          <a:xfrm flipH="1" flipV="1">
            <a:off x="6980908" y="3229506"/>
            <a:ext cx="183380" cy="77556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lgDash"/>
            <a:tailEnd type="triangle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1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ãepub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423" y="1412776"/>
            <a:ext cx="1079865" cy="1440000"/>
          </a:xfrm>
          <a:prstGeom prst="rect">
            <a:avLst/>
          </a:prstGeom>
          <a:noFill/>
        </p:spPr>
      </p:pic>
      <p:pic>
        <p:nvPicPr>
          <p:cNvPr id="17412" name="Picture 4" descr="ãpdf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175" y="1412776"/>
            <a:ext cx="1440160" cy="1440160"/>
          </a:xfrm>
          <a:prstGeom prst="rect">
            <a:avLst/>
          </a:prstGeom>
          <a:noFill/>
        </p:spPr>
      </p:pic>
      <p:grpSp>
        <p:nvGrpSpPr>
          <p:cNvPr id="35" name="群組 34"/>
          <p:cNvGrpSpPr/>
          <p:nvPr/>
        </p:nvGrpSpPr>
        <p:grpSpPr>
          <a:xfrm>
            <a:off x="323528" y="1052736"/>
            <a:ext cx="8208912" cy="2232248"/>
            <a:chOff x="323528" y="1268760"/>
            <a:chExt cx="8208912" cy="2232248"/>
          </a:xfrm>
        </p:grpSpPr>
        <p:sp>
          <p:nvSpPr>
            <p:cNvPr id="10" name="文字方塊 9"/>
            <p:cNvSpPr txBox="1"/>
            <p:nvPr/>
          </p:nvSpPr>
          <p:spPr>
            <a:xfrm>
              <a:off x="323528" y="1772816"/>
              <a:ext cx="2132315" cy="90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40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32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400" b="1" dirty="0" smtClean="0">
                  <a:solidFill>
                    <a:schemeClr val="accent5"/>
                  </a:solidFill>
                  <a:latin typeface="微軟正黑體" pitchFamily="34" charset="-120"/>
                  <a:ea typeface="微軟正黑體" pitchFamily="34" charset="-120"/>
                </a:rPr>
                <a:t>種檔案類型</a:t>
              </a:r>
              <a:endParaRPr lang="zh-TW" altLang="en-US" sz="24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2771800" y="1268760"/>
              <a:ext cx="5760640" cy="2232248"/>
            </a:xfrm>
            <a:prstGeom prst="roundRect">
              <a:avLst/>
            </a:prstGeom>
            <a:noFill/>
            <a:ln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23528" y="3645024"/>
            <a:ext cx="8208912" cy="2232248"/>
            <a:chOff x="323528" y="3861048"/>
            <a:chExt cx="8208912" cy="2232248"/>
          </a:xfrm>
        </p:grpSpPr>
        <p:sp>
          <p:nvSpPr>
            <p:cNvPr id="13" name="文字方塊 12"/>
            <p:cNvSpPr txBox="1"/>
            <p:nvPr/>
          </p:nvSpPr>
          <p:spPr>
            <a:xfrm>
              <a:off x="323528" y="4365104"/>
              <a:ext cx="21323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40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32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zh-TW" altLang="en-US" sz="24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項常用功能</a:t>
              </a:r>
              <a:endParaRPr lang="zh-TW" altLang="en-US" sz="2400" b="1" dirty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2771800" y="3861048"/>
              <a:ext cx="5760640" cy="2232248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23" name="標題 3"/>
          <p:cNvSpPr txBox="1">
            <a:spLocks/>
          </p:cNvSpPr>
          <p:nvPr/>
        </p:nvSpPr>
        <p:spPr>
          <a:xfrm>
            <a:off x="410033" y="315125"/>
            <a:ext cx="7056784" cy="41805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Viewer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功能大躍進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00" y="3681148"/>
            <a:ext cx="4923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8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6042" y="114204"/>
            <a:ext cx="857927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 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3"/>
          <p:cNvSpPr txBox="1">
            <a:spLocks/>
          </p:cNvSpPr>
          <p:nvPr/>
        </p:nvSpPr>
        <p:spPr>
          <a:xfrm>
            <a:off x="984808" y="908720"/>
            <a:ext cx="82296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PDF Viewer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的功能有：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078473" y="3356992"/>
            <a:ext cx="9813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畫線</a:t>
            </a:r>
            <a:r>
              <a:rPr lang="en-US" altLang="zh-TW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343841" y="3276364"/>
            <a:ext cx="4753836" cy="1160747"/>
            <a:chOff x="3058325" y="4364158"/>
            <a:chExt cx="5471170" cy="1447238"/>
          </a:xfrm>
        </p:grpSpPr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00541" y="4376846"/>
              <a:ext cx="1085849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46" y="4364158"/>
              <a:ext cx="1085849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58325" y="5249419"/>
              <a:ext cx="1085851" cy="561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9833" y="4409126"/>
              <a:ext cx="1478936" cy="53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51558" y="5249421"/>
              <a:ext cx="15430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橢圓 28"/>
          <p:cNvSpPr/>
          <p:nvPr/>
        </p:nvSpPr>
        <p:spPr>
          <a:xfrm>
            <a:off x="1655728" y="3275986"/>
            <a:ext cx="468000" cy="46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" descr="https://i.gyazo.com/246865d196e64d2f02639240ceea11a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20" y="3342634"/>
            <a:ext cx="288000" cy="3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ãpdfãçåçæå°çµæ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832" y="1844944"/>
            <a:ext cx="1080000" cy="1080000"/>
          </a:xfrm>
          <a:prstGeom prst="rect">
            <a:avLst/>
          </a:prstGeom>
          <a:noFill/>
        </p:spPr>
      </p:pic>
      <p:pic>
        <p:nvPicPr>
          <p:cNvPr id="32" name="Picture 2" descr="icon_retur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36" y="4005112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/>
          <p:cNvSpPr txBox="1"/>
          <p:nvPr/>
        </p:nvSpPr>
        <p:spPr>
          <a:xfrm>
            <a:off x="4625936" y="406722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zh-TW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55576" y="3374541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</a:t>
            </a:r>
            <a:endParaRPr lang="zh-TW" altLang="en-US" sz="14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0" y="1655183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3083914" y="3969107"/>
            <a:ext cx="468000" cy="46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31" y="4065004"/>
            <a:ext cx="28799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字方塊 36"/>
          <p:cNvSpPr txBox="1"/>
          <p:nvPr/>
        </p:nvSpPr>
        <p:spPr>
          <a:xfrm>
            <a:off x="3545817" y="4045227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</a:p>
        </p:txBody>
      </p:sp>
      <p:pic>
        <p:nvPicPr>
          <p:cNvPr id="38" name="圖片 3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04" y="419992"/>
            <a:ext cx="3240000" cy="54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8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/>
          <p:cNvSpPr txBox="1"/>
          <p:nvPr/>
        </p:nvSpPr>
        <p:spPr>
          <a:xfrm>
            <a:off x="2051720" y="3356992"/>
            <a:ext cx="9813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solidFill>
                  <a:srgbClr val="4F81B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畫線</a:t>
            </a:r>
            <a:r>
              <a:rPr lang="en-US" altLang="zh-TW" sz="1400" b="1" dirty="0">
                <a:solidFill>
                  <a:srgbClr val="4F81B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b="1" dirty="0">
                <a:solidFill>
                  <a:srgbClr val="4F81B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6042" y="114204"/>
            <a:ext cx="979755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3"/>
          <p:cNvSpPr txBox="1">
            <a:spLocks/>
          </p:cNvSpPr>
          <p:nvPr/>
        </p:nvSpPr>
        <p:spPr>
          <a:xfrm>
            <a:off x="984808" y="908720"/>
            <a:ext cx="8229600" cy="1143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 Viewer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的功能有：</a:t>
            </a:r>
            <a:endParaRPr lang="zh-TW" alt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343841" y="3276365"/>
            <a:ext cx="4753836" cy="1160744"/>
            <a:chOff x="3058325" y="4364158"/>
            <a:chExt cx="5471170" cy="1447234"/>
          </a:xfrm>
        </p:grpSpPr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00541" y="4376846"/>
              <a:ext cx="1085849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43646" y="4364158"/>
              <a:ext cx="1085849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58325" y="5249419"/>
              <a:ext cx="1085851" cy="561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59833" y="4374904"/>
              <a:ext cx="1478936" cy="538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文字方塊 33"/>
          <p:cNvSpPr txBox="1"/>
          <p:nvPr/>
        </p:nvSpPr>
        <p:spPr>
          <a:xfrm>
            <a:off x="788869" y="3356992"/>
            <a:ext cx="9028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4F81B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</a:t>
            </a:r>
            <a:endParaRPr lang="zh-TW" altLang="en-US" sz="1400" b="1" dirty="0">
              <a:solidFill>
                <a:srgbClr val="4F81BD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0" y="1655183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圖片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64088" y="512976"/>
            <a:ext cx="3240000" cy="54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" descr="ãepubãçåçæå°çµæ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1705" y="1835183"/>
            <a:ext cx="836892" cy="1116000"/>
          </a:xfrm>
          <a:prstGeom prst="rect">
            <a:avLst/>
          </a:prstGeom>
          <a:noFill/>
        </p:spPr>
      </p:pic>
      <p:pic>
        <p:nvPicPr>
          <p:cNvPr id="40" name="Picture 13" descr="https://i.gyazo.com/552f5b92d5dbc3c8b3071adddf88d8a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2" b="93443" l="5775" r="92401">
                        <a14:foregroundMark x1="22796" y1="17377" x2="22796" y2="17377"/>
                        <a14:foregroundMark x1="39210" y1="15410" x2="39210" y2="15410"/>
                        <a14:foregroundMark x1="53799" y1="26230" x2="53799" y2="26230"/>
                        <a14:foregroundMark x1="15805" y1="28852" x2="15805" y2="28852"/>
                        <a14:foregroundMark x1="23708" y1="44918" x2="23708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4" y="3212976"/>
            <a:ext cx="50482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91680" y="3986382"/>
            <a:ext cx="118617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矩形 41"/>
          <p:cNvSpPr/>
          <p:nvPr/>
        </p:nvSpPr>
        <p:spPr>
          <a:xfrm>
            <a:off x="2123728" y="400506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閱讀設定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436096" y="5013176"/>
            <a:ext cx="74892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dist"/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但那天日</a:t>
            </a:r>
            <a:endParaRPr lang="en-US" altLang="zh-TW" sz="11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/>
            <a:r>
              <a:rPr lang="zh-TW" altLang="en-US" sz="11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容師台北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17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2970" y="282408"/>
            <a:ext cx="943482" cy="45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標題 3"/>
          <p:cNvSpPr txBox="1">
            <a:spLocks/>
          </p:cNvSpPr>
          <p:nvPr/>
        </p:nvSpPr>
        <p:spPr>
          <a:xfrm>
            <a:off x="6516216" y="271804"/>
            <a:ext cx="93610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圖片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1920" y="1417039"/>
            <a:ext cx="2611120" cy="46380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圖說文字 16"/>
          <p:cNvSpPr/>
          <p:nvPr/>
        </p:nvSpPr>
        <p:spPr>
          <a:xfrm>
            <a:off x="395536" y="1772816"/>
            <a:ext cx="3240360" cy="3577843"/>
          </a:xfrm>
          <a:prstGeom prst="wedgeRectCallout">
            <a:avLst>
              <a:gd name="adj1" fmla="val 58021"/>
              <a:gd name="adj2" fmla="val -21087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含三個頁籤：</a:t>
            </a: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目錄、書籤、筆記</a:t>
            </a:r>
            <a:endParaRPr lang="en-US" altLang="zh-TW" sz="2000" b="1" dirty="0" smtClean="0">
              <a:solidFill>
                <a:srgbClr val="4F81B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點擊目錄，展開各章節目錄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點擊章節目錄，跳轉至該</a:t>
            </a:r>
            <a:r>
              <a:rPr lang="zh-TW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 dirty="0" smtClean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文內</a:t>
            </a:r>
            <a:r>
              <a:rPr lang="zh-TW" altLang="en-US" sz="20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搜尋：</a:t>
            </a:r>
            <a:endParaRPr lang="en-US" altLang="zh-TW" sz="2000" b="1" dirty="0" smtClean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zh-TW" alt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擊       ，展開文內搜尋框</a:t>
            </a:r>
            <a:endParaRPr lang="en-US" altLang="zh-TW" dirty="0" smtClean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輸入關鍵字，針對文本內容搜尋</a:t>
            </a:r>
            <a:endParaRPr lang="en-US" altLang="zh-TW" dirty="0" smtClean="0">
              <a:solidFill>
                <a:prstClr val="black">
                  <a:lumMod val="65000"/>
                  <a:lumOff val="3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圖說文字 17"/>
          <p:cNvSpPr/>
          <p:nvPr/>
        </p:nvSpPr>
        <p:spPr>
          <a:xfrm>
            <a:off x="6876256" y="1551589"/>
            <a:ext cx="1800200" cy="442453"/>
          </a:xfrm>
          <a:prstGeom prst="wedgeRectCallout">
            <a:avLst>
              <a:gd name="adj1" fmla="val -64931"/>
              <a:gd name="adj2" fmla="val -235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</a:t>
            </a:r>
            <a:r>
              <a:rPr lang="zh-TW" altLang="en-US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搜尋↓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96356" y="2455079"/>
            <a:ext cx="2160000" cy="360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/>
          <p:cNvSpPr txBox="1"/>
          <p:nvPr/>
        </p:nvSpPr>
        <p:spPr>
          <a:xfrm>
            <a:off x="56042" y="44624"/>
            <a:ext cx="838691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</a:p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 </a:t>
            </a:r>
            <a:endParaRPr lang="zh-TW" alt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19" y="255469"/>
            <a:ext cx="943483" cy="45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標題 3"/>
          <p:cNvSpPr txBox="1">
            <a:spLocks/>
          </p:cNvSpPr>
          <p:nvPr/>
        </p:nvSpPr>
        <p:spPr>
          <a:xfrm>
            <a:off x="7948229" y="259280"/>
            <a:ext cx="93610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zh-TW" altLang="en-US" sz="2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https://i.gyazo.com/323a7629b2ca1455dc6b0c0ad05a5bc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7888" r="19499"/>
          <a:stretch/>
        </p:blipFill>
        <p:spPr bwMode="auto">
          <a:xfrm>
            <a:off x="1412260" y="4075079"/>
            <a:ext cx="39856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1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16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1560" y="1772816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16">
              <a:lnSpc>
                <a:spcPct val="150000"/>
              </a:lnSpc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舊使用者可以於原</a:t>
            </a:r>
            <a:r>
              <a:rPr lang="en-US" altLang="zh-TW" sz="2000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 APP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取得移轉所有登入帳號的引繼碼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defTabSz="913916">
              <a:lnSpc>
                <a:spcPct val="150000"/>
              </a:lnSpc>
            </a:pP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916">
              <a:lnSpc>
                <a:spcPct val="150000"/>
              </a:lnSpc>
            </a:pP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HINT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：引繼碼可於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Reader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綁定電子書權限時使用，輕鬆綁定您所有圖書館權限，不需一個個重新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2"/>
          <p:cNvSpPr txBox="1">
            <a:spLocks/>
          </p:cNvSpPr>
          <p:nvPr/>
        </p:nvSpPr>
        <p:spPr>
          <a:xfrm>
            <a:off x="561280" y="404664"/>
            <a:ext cx="8259192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2400" b="1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使用者，請至</a:t>
            </a: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Reader</a:t>
            </a:r>
            <a:r>
              <a:rPr lang="zh-TW" altLang="en-US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繼續使用我們的服務</a:t>
            </a:r>
            <a:r>
              <a:rPr lang="en-US" altLang="zh-TW" sz="2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5853" r="3432" b="18488"/>
          <a:stretch/>
        </p:blipFill>
        <p:spPr bwMode="auto">
          <a:xfrm>
            <a:off x="5004048" y="1269360"/>
            <a:ext cx="3084581" cy="54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62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4054" y="341235"/>
            <a:ext cx="943482" cy="45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標題 3"/>
          <p:cNvSpPr txBox="1">
            <a:spLocks/>
          </p:cNvSpPr>
          <p:nvPr/>
        </p:nvSpPr>
        <p:spPr>
          <a:xfrm>
            <a:off x="7445795" y="315125"/>
            <a:ext cx="151869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書籤</a:t>
            </a:r>
            <a:endParaRPr lang="zh-TW" altLang="en-US" sz="2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56042" y="44624"/>
            <a:ext cx="838691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</a:p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 </a:t>
            </a:r>
            <a:endParaRPr lang="zh-TW" alt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319832" y="3900006"/>
            <a:ext cx="224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  <a:r>
              <a:rPr lang="zh-TW" altLang="en-US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書籤頁面的縮圖</a:t>
            </a:r>
            <a:r>
              <a:rPr lang="en-US" altLang="zh-TW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含書籤圖示</a:t>
            </a:r>
            <a:r>
              <a:rPr lang="en-US" altLang="zh-TW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)+</a:t>
            </a:r>
            <a:r>
              <a:rPr lang="zh-TW" altLang="en-US" sz="1600" b="1" dirty="0" smtClean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頁數</a:t>
            </a:r>
            <a:endParaRPr lang="zh-TW" altLang="en-US" sz="1600" b="1" dirty="0">
              <a:solidFill>
                <a:srgbClr val="4F81B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347521" y="5036983"/>
            <a:ext cx="2216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章節</a:t>
            </a:r>
            <a:r>
              <a:rPr lang="zh-TW" altLang="en-US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  <a:r>
              <a:rPr lang="en-US" altLang="zh-TW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該頁前兩行文字</a:t>
            </a:r>
            <a:r>
              <a:rPr lang="en-US" altLang="zh-TW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位置</a:t>
            </a:r>
            <a:r>
              <a:rPr lang="en-US" altLang="zh-TW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比例</a:t>
            </a:r>
            <a:r>
              <a:rPr lang="en-US" altLang="zh-TW" sz="1600" b="1" dirty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endParaRPr lang="zh-TW" alt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 descr="ãepubãçåçæå°çµæ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085264"/>
            <a:ext cx="539930" cy="720000"/>
          </a:xfrm>
          <a:prstGeom prst="rect">
            <a:avLst/>
          </a:prstGeom>
          <a:noFill/>
        </p:spPr>
      </p:pic>
      <p:pic>
        <p:nvPicPr>
          <p:cNvPr id="22" name="Picture 4" descr="ãpdfãçåçæå°çµæ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364" y="3955505"/>
            <a:ext cx="720000" cy="720000"/>
          </a:xfrm>
          <a:prstGeom prst="rect">
            <a:avLst/>
          </a:prstGeom>
          <a:noFill/>
        </p:spPr>
      </p:pic>
      <p:pic>
        <p:nvPicPr>
          <p:cNvPr id="23" name="圖片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30774" y="1052736"/>
            <a:ext cx="2457450" cy="4516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圖片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84515" y="2060848"/>
            <a:ext cx="2447925" cy="4504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文字方塊 24"/>
          <p:cNvSpPr txBox="1"/>
          <p:nvPr/>
        </p:nvSpPr>
        <p:spPr>
          <a:xfrm>
            <a:off x="312664" y="1453651"/>
            <a:ext cx="3395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閱讀時，點擊     ，將當前閱讀頁加入書籤</a:t>
            </a:r>
            <a:endParaRPr lang="en-US" altLang="zh-TW" sz="20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可至</a:t>
            </a:r>
            <a:r>
              <a:rPr lang="zh-TW" altLang="en-US" sz="2000" b="1" dirty="0">
                <a:solidFill>
                  <a:srgbClr val="4BACC6"/>
                </a:solidFill>
                <a:latin typeface="微軟正黑體" pitchFamily="34" charset="-120"/>
                <a:ea typeface="微軟正黑體" pitchFamily="34" charset="-120"/>
              </a:rPr>
              <a:t>目錄</a:t>
            </a: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內的書籤頁籤，查詢已加入的書籤</a:t>
            </a:r>
            <a:endParaRPr lang="en-US" altLang="zh-TW" sz="20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https://i.gyazo.com/8da78fde1ab914a6fdf78c0bbd17394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51" y="1556792"/>
            <a:ext cx="314325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直線單箭頭接點 26"/>
          <p:cNvCxnSpPr/>
          <p:nvPr/>
        </p:nvCxnSpPr>
        <p:spPr>
          <a:xfrm flipV="1">
            <a:off x="3131840" y="3351712"/>
            <a:ext cx="706348" cy="3986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3485014" y="5895248"/>
            <a:ext cx="1951082" cy="1261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4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4454" y="328933"/>
            <a:ext cx="128503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4572003" y="1628800"/>
            <a:ext cx="4032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微軟正黑體" panose="020B0604030504040204" pitchFamily="34" charset="-120"/>
              <a:buChar char="—"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點選進階功能      符號，展開進階功能選單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給個摘要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吧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分析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關鍵句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分析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關鍵詞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微軟正黑體" panose="020B0604030504040204" pitchFamily="34" charset="-120"/>
              <a:buChar char="—"/>
            </a:pP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4454" y="1791467"/>
            <a:ext cx="3238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標題 3"/>
          <p:cNvSpPr txBox="1">
            <a:spLocks/>
          </p:cNvSpPr>
          <p:nvPr/>
        </p:nvSpPr>
        <p:spPr>
          <a:xfrm>
            <a:off x="7445795" y="274638"/>
            <a:ext cx="151869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 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pic>
        <p:nvPicPr>
          <p:cNvPr id="17" name="圖片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7624" y="733183"/>
            <a:ext cx="2880000" cy="522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56042" y="44624"/>
            <a:ext cx="838691" cy="87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</a:p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 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40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28933"/>
            <a:ext cx="128503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3994026" y="1085258"/>
            <a:ext cx="35157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Function 1 : 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給個摘要吧</a:t>
            </a:r>
            <a:endParaRPr lang="zh-TW" altLang="en-US" sz="2400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994026" y="1773400"/>
            <a:ext cx="3315331" cy="49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點選「給個摘要吧」按鈕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94026" y="2565488"/>
            <a:ext cx="3058851" cy="49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系統自動分析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當頁摘要</a:t>
            </a:r>
            <a:endParaRPr lang="en-US" altLang="zh-TW" sz="20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994026" y="3357576"/>
            <a:ext cx="4277133" cy="49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可以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複製      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摘要文本，或作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分享</a:t>
            </a:r>
            <a:endParaRPr lang="en-US" altLang="zh-TW" sz="20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994026" y="4149664"/>
            <a:ext cx="35718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點選左上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返回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鍵，繼續閱讀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24" name="標題 3"/>
          <p:cNvSpPr txBox="1">
            <a:spLocks/>
          </p:cNvSpPr>
          <p:nvPr/>
        </p:nvSpPr>
        <p:spPr>
          <a:xfrm>
            <a:off x="7380312" y="315125"/>
            <a:ext cx="151869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 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 bwMode="auto">
          <a:xfrm>
            <a:off x="510703" y="782060"/>
            <a:ext cx="3096344" cy="522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s://i.gyazo.com/2411aff9cbb18c07bc8a0470820c9e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46" y="3429000"/>
            <a:ext cx="31519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gyazo.com/8dc3b119706c4e9c6cebd6eddf5f722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58" y="3429000"/>
            <a:ext cx="372413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76765" y="1556173"/>
            <a:ext cx="2964219" cy="44550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台灣電影有如一座海上寶島，蘊藏豐富寶藏 亦如片長跨越百年的膠捲，用影像探索下一個百年 林文淇、吳珮慈、孫松榮、聞天祥、鄭秉泓 推薦（按筆畫排列） 從日治時期在台製作的電影、台語片黃金時期，到健康寫實主義電影及瓊瑤電影等，詳述台灣電影延續與轉變的各個階段，以及不同社會與文化脈絡中，幾位作者導演如李行、白景瑞與胡金銓等，如何迎合與挑戰既有電影拍攝模式，從而建立自己的作者標記</a:t>
            </a:r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95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2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28933"/>
            <a:ext cx="128503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3912696" y="1229081"/>
            <a:ext cx="346761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4BACC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Function 2 : </a:t>
            </a:r>
            <a:r>
              <a:rPr lang="zh-TW" altLang="en-US" sz="2400" dirty="0" smtClean="0">
                <a:solidFill>
                  <a:srgbClr val="4BACC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分析關鍵句</a:t>
            </a:r>
            <a:endParaRPr lang="zh-TW" altLang="en-US" sz="2400" dirty="0">
              <a:solidFill>
                <a:srgbClr val="4BACC6">
                  <a:lumMod val="7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12696" y="2708920"/>
            <a:ext cx="3315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系統自動分析</a:t>
            </a:r>
            <a:r>
              <a:rPr lang="zh-TW" altLang="en-US" sz="2000" b="1" dirty="0" smtClean="0">
                <a:solidFill>
                  <a:srgbClr val="4BACC6"/>
                </a:solidFill>
                <a:latin typeface="微軟正黑體" pitchFamily="34" charset="-120"/>
                <a:ea typeface="微軟正黑體" pitchFamily="34" charset="-120"/>
              </a:rPr>
              <a:t>當頁關鍵句</a:t>
            </a:r>
            <a:endParaRPr lang="en-US" altLang="zh-TW" sz="2000" b="1" dirty="0" smtClean="0">
              <a:solidFill>
                <a:srgbClr val="4BACC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889586" y="3501008"/>
            <a:ext cx="4790094" cy="497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點選任一列關鍵句，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檢索       相關文獻</a:t>
            </a:r>
            <a:endParaRPr lang="en-US" altLang="zh-TW" sz="20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1320" y="3573016"/>
            <a:ext cx="381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標題 3"/>
          <p:cNvSpPr txBox="1">
            <a:spLocks/>
          </p:cNvSpPr>
          <p:nvPr/>
        </p:nvSpPr>
        <p:spPr>
          <a:xfrm>
            <a:off x="7380312" y="315125"/>
            <a:ext cx="151869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 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874"/>
          <a:stretch/>
        </p:blipFill>
        <p:spPr bwMode="auto">
          <a:xfrm>
            <a:off x="539552" y="801388"/>
            <a:ext cx="3096344" cy="522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3923928" y="2021313"/>
            <a:ext cx="3315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點選「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分析關鍵句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」按鈕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https://i.gyazo.com/71c72eb50527662557c613184c327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85599"/>
            <a:ext cx="2520280" cy="2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gyazo.com/71c72eb50527662557c613184c327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2520280" cy="2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.gyazo.com/71c72eb50527662557c613184c327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9"/>
            <a:ext cx="252028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.gyazo.com/71c72eb50527662557c613184c327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5759"/>
            <a:ext cx="2520280" cy="2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.gyazo.com/71c72eb50527662557c613184c327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0526"/>
            <a:ext cx="2520280" cy="23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gyazo.com/71c72eb50527662557c613184c327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2835"/>
            <a:ext cx="3096343" cy="6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576765" y="1628800"/>
            <a:ext cx="248306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台灣電影有如一座海上</a:t>
            </a:r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寶島</a:t>
            </a: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19013" y="2019388"/>
            <a:ext cx="248306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蘊藏豐富</a:t>
            </a:r>
            <a:r>
              <a:rPr lang="zh-TW" altLang="en-US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寶藏亦</a:t>
            </a: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如片長跨越百年的膠捲</a:t>
            </a: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19013" y="2420889"/>
            <a:ext cx="2483067" cy="547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從日治時期在台製作的電影、台語片黃金時期</a:t>
            </a: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48773" y="3029276"/>
            <a:ext cx="2483067" cy="30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用影像探索下一個百年 </a:t>
            </a: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48773" y="3405662"/>
            <a:ext cx="2483067" cy="30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建立自己的作者標記</a:t>
            </a:r>
            <a:endParaRPr lang="en-US" altLang="zh-TW" sz="105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19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2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28933"/>
            <a:ext cx="128503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4139982" y="1313302"/>
            <a:ext cx="346761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Function 3 : 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分析關鍵詞</a:t>
            </a:r>
            <a:endParaRPr lang="zh-TW" altLang="en-US" sz="2400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989922" y="2001444"/>
            <a:ext cx="3315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點選「分析關鍵詞」按鈕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89922" y="2793532"/>
            <a:ext cx="33153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系統自動分析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當頁關鍵詞</a:t>
            </a:r>
            <a:endParaRPr lang="en-US" altLang="zh-TW" sz="20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989922" y="3585620"/>
            <a:ext cx="50465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可複選關鍵詞，再點選       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檢索相關文獻</a:t>
            </a:r>
            <a:endParaRPr lang="en-US" altLang="zh-TW" sz="2000" b="1" dirty="0" smtClean="0">
              <a:solidFill>
                <a:schemeClr val="accent5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93298" y="3658701"/>
            <a:ext cx="381000" cy="3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31" name="標題 3"/>
          <p:cNvSpPr txBox="1">
            <a:spLocks/>
          </p:cNvSpPr>
          <p:nvPr/>
        </p:nvSpPr>
        <p:spPr>
          <a:xfrm>
            <a:off x="7380312" y="315125"/>
            <a:ext cx="1518693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 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7"/>
          <a:stretch/>
        </p:blipFill>
        <p:spPr bwMode="auto">
          <a:xfrm>
            <a:off x="539552" y="801388"/>
            <a:ext cx="3096344" cy="522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2" cstate="print"/>
          <a:srcRect r="50000"/>
          <a:stretch/>
        </p:blipFill>
        <p:spPr bwMode="auto">
          <a:xfrm>
            <a:off x="6777457" y="260648"/>
            <a:ext cx="602855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標題 3"/>
          <p:cNvSpPr txBox="1">
            <a:spLocks/>
          </p:cNvSpPr>
          <p:nvPr/>
        </p:nvSpPr>
        <p:spPr>
          <a:xfrm>
            <a:off x="7380312" y="315125"/>
            <a:ext cx="1518693" cy="41805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畫線筆記</a:t>
            </a:r>
            <a:endParaRPr lang="zh-TW" altLang="en-US" sz="2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https://i.gyazo.com/2fbe0e192f3484833f41871fc3a77e4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t="19348" r="25975" b="14309"/>
          <a:stretch/>
        </p:blipFill>
        <p:spPr bwMode="auto">
          <a:xfrm>
            <a:off x="6920484" y="350227"/>
            <a:ext cx="3168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c236c9daeaaa36b6adf2638289a.previews.dropboxusercontent.com/p/thumb/AAi_k1utpucNvnCBtHrioaMWSqgWHYv2Sb4nhe2WhsDADVK29jEh2mTHQgUpF6i69XFEKmTB-RwZ1VdL39pHyCGT5RLiAxVdbfKyW2-hdGHKhwvHFGgzErpuxVAn2IrFSWVbaBbD-NrdBr24K8pWAJTCAPOXeWMBW_p9pH9F5qrFykFTeXXS4TB89AIPMlyZtcRSmiGYhXrPL7zKyMQiO_85DA3p3BNAN5GgYXYKSvI6GE-WMtnZFlUngcZ7dKsZ0ARQh9c3P02h6f35VE4r6iloUfrsGI_oxIlggn-k_AFD4WVzf2KkKuoQW4sOSloMepFybCTi6sQsr364HMbhfsR1Pjt4MMX5KjTRjVP9t_OdsA/p.jpeg?fv_content=true&amp;size_mode=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9"/>
          <a:stretch/>
        </p:blipFill>
        <p:spPr bwMode="auto">
          <a:xfrm>
            <a:off x="3347864" y="1340768"/>
            <a:ext cx="2854859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6481992" y="1317763"/>
            <a:ext cx="2417013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點選       按鈕，展開畫線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筆記功能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96" y="1407691"/>
            <a:ext cx="317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s://i.gyazo.com/4003788128a9969764e91c418f56017c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6373" r="5463" b="2837"/>
          <a:stretch/>
        </p:blipFill>
        <p:spPr bwMode="auto">
          <a:xfrm>
            <a:off x="7276458" y="4470395"/>
            <a:ext cx="37987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6468076" y="2462481"/>
            <a:ext cx="2266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點選        按鈕，開啟</a:t>
            </a:r>
            <a:r>
              <a:rPr lang="zh-TW" altLang="en-US" sz="2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畫線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功能，可選擇螢光筆顏色進行畫線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468076" y="4437112"/>
            <a:ext cx="2430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點選 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  按鈕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，開啟</a:t>
            </a:r>
            <a:r>
              <a:rPr lang="zh-TW" altLang="en-US" sz="2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筆記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，於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對話框輸入筆記內容</a:t>
            </a:r>
          </a:p>
        </p:txBody>
      </p:sp>
      <p:pic>
        <p:nvPicPr>
          <p:cNvPr id="4107" name="Picture 11" descr="https://i.gyazo.com/1643caf624cf59339ce826b41c49fa0f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r="7542"/>
          <a:stretch/>
        </p:blipFill>
        <p:spPr bwMode="auto">
          <a:xfrm>
            <a:off x="7333732" y="2509813"/>
            <a:ext cx="35676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uc92a5a41cf0a3ee0895bb037b56.previews.dropboxusercontent.com/p/thumb/AAi-xiBqs4MkYD43ANT75YHU6OwGvbr3hPWQbdpgGnEUc7vMsFTjru3CaBKUP1axnYAYHbyxuE9VvzV_4mzn7JshgboeikHofLP8qtOpjK4sMeGYzrHR_IUrjUKaSFKnHEdh_9qyyzJDCadlNlRhnS6Fvm7CLG6uFuP-ym_2nHh9x1HXU854KMkdPKK_QkeZYxEjfXZg2guawsKBVsx8LKjvMuEewxWkDeolmoN5Jsifm_-qD-lkGdNfWUBvK7G2nskSDcuoYLe6y8Cfq0CwKYaV-Xz3KNW-OmRBoAAB3okbdpWMq-iC3jp7XB_lXJjq9GMFxPqWskUDz4UAhZGOestyyMnHfpC1_WnD0SmU6DpQyg/p.jpeg?fv_content=true&amp;size_mode=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7"/>
          <a:stretch/>
        </p:blipFill>
        <p:spPr bwMode="auto">
          <a:xfrm>
            <a:off x="251520" y="1341288"/>
            <a:ext cx="2851397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56042" y="114204"/>
            <a:ext cx="857927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 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9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標題 3"/>
          <p:cNvSpPr txBox="1">
            <a:spLocks/>
          </p:cNvSpPr>
          <p:nvPr/>
        </p:nvSpPr>
        <p:spPr>
          <a:xfrm>
            <a:off x="7380312" y="315125"/>
            <a:ext cx="1518693" cy="41805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畫線筆記</a:t>
            </a:r>
            <a:endParaRPr lang="zh-TW" altLang="en-US" sz="2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13" descr="https://i.gyazo.com/552f5b92d5dbc3c8b3071adddf88d8a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2" b="93443" l="5775" r="92401">
                        <a14:foregroundMark x1="22796" y1="17377" x2="22796" y2="17377"/>
                        <a14:foregroundMark x1="39210" y1="15410" x2="39210" y2="15410"/>
                        <a14:foregroundMark x1="53799" y1="26230" x2="53799" y2="26230"/>
                        <a14:foregroundMark x1="15805" y1="28852" x2="15805" y2="28852"/>
                        <a14:foregroundMark x1="23708" y1="44918" x2="23708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54" y="292639"/>
            <a:ext cx="543658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c98ea2020735ebc2344d1722cd9.previews.dropboxusercontent.com/p/thumb/AAj64DVHE83ftE30pQH-EAp6CHLGYb5J3FYyLTIxnltK7_TeGHS8J5fO6VH0fLRdrkOBXUr_wABYoLPhTb4I5BfElQBYuytsgs95xgfR9GrQuGWAqTMHeH_j-asp_yhSx2EI-EkBzAz_XqqLnYE1Oklqn5DUUCtcD0QfapoMd8tW2pCYigFl4SiXVBD9L8AjtOzQU6FPQSxIIhSL0fmnLX7eXBW9GgTgymnEjDw4wbpFEzIGDXtJsN17o_rv348ma-neowyySfuR8xNq83xOPYHgkcb4FlF4Yx7fD8TESkMW3aDZK9RhBeqyU3TJRFlU8-lU3MdO1LORg17QRdMJwnuRp0aMJr0p9V4VXAJl1grP-w/p.jpeg?fv_content=true&amp;size_mode=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 bwMode="auto">
          <a:xfrm>
            <a:off x="3347864" y="1341288"/>
            <a:ext cx="2849203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481992" y="1124744"/>
            <a:ext cx="241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長按文句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，叫出畫線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筆記功能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81993" y="2269462"/>
            <a:ext cx="2266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選擇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     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按鈕，開啟</a:t>
            </a:r>
            <a:r>
              <a:rPr lang="zh-TW" altLang="en-US" sz="2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畫線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功能，可選擇螢光筆顏色進行畫線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96" y="2371885"/>
            <a:ext cx="372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468076" y="4244093"/>
            <a:ext cx="2430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微軟正黑體" pitchFamily="34" charset="-120"/>
              <a:buChar char="─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點選 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   按鈕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，開啟</a:t>
            </a:r>
            <a:r>
              <a:rPr lang="zh-TW" altLang="en-US" sz="2000" b="1" dirty="0">
                <a:solidFill>
                  <a:schemeClr val="accent5"/>
                </a:solidFill>
                <a:latin typeface="微軟正黑體" pitchFamily="34" charset="-120"/>
                <a:ea typeface="微軟正黑體" pitchFamily="34" charset="-120"/>
              </a:rPr>
              <a:t>筆記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，於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對話框輸入筆記內容</a:t>
            </a:r>
          </a:p>
        </p:txBody>
      </p:sp>
      <p:pic>
        <p:nvPicPr>
          <p:cNvPr id="5127" name="Picture 7" descr="https://i.gyazo.com/9f132ae39c518c3421a03db5e8116dd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16101"/>
            <a:ext cx="34874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56042" y="114204"/>
            <a:ext cx="979755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https://uca382c613309a3b78bd4545708e.previews.dropboxusercontent.com/p/thumb/AAi2v6Ue9QK8Q_anJ00pf4bfXV6OKqqCay6lF8iAph3it-3fjtNXW0fpTb4K57UQzO229RPImmM6tqkZtehznFpw4JxwG3aZ7mwmgwT7Zf-oX37pyYWuFNeqZgLGyB64DFH5sa_calAdGo33r4An4Tr7jcAtzPbDfVffdzJUogRlAhTUo-fURTQJXRhhX0SIekHwbreQ_RcYOj28Ow9rJDMG3FtjtVMyx2JZ2roxs971Nh28UDMetKDAlsaDqKdA-u0oETn5xX6GIbOqcDR4wxKu-OsM32y93dYBKTcgJNezqVU69E5fR1lhsLI6iYTSErWAm_cbZ8sjXWnHpaxDZE1DlsyDpMGLQwEwnpyAkd9s0Q/p.jpeg?fv_content=true&amp;size_mode=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251520" y="1341288"/>
            <a:ext cx="2861807" cy="46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ãNEXT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139952" y="1268760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—"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可自行調整以下設定：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39952" y="4365104"/>
            <a:ext cx="42242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—"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點擊左半遮罩處，繼續閱讀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—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點擊右上取消，回復原設定</a:t>
            </a:r>
          </a:p>
          <a:p>
            <a:pPr>
              <a:lnSpc>
                <a:spcPct val="150000"/>
              </a:lnSpc>
            </a:pP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572000" y="3861048"/>
            <a:ext cx="4752528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HINT:</a:t>
            </a:r>
            <a:r>
              <a:rPr lang="zh-TW" altLang="en-US" sz="1400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在左半邊遮罩處直接看變化結果。</a:t>
            </a:r>
          </a:p>
        </p:txBody>
      </p:sp>
      <p:sp>
        <p:nvSpPr>
          <p:cNvPr id="18" name="矩形 17"/>
          <p:cNvSpPr/>
          <p:nvPr/>
        </p:nvSpPr>
        <p:spPr>
          <a:xfrm>
            <a:off x="4355976" y="198884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文字大小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行距密度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背景顏色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  繁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簡</a:t>
            </a:r>
            <a:endParaRPr lang="zh-TW" altLang="en-US" sz="2000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/>
          </a:p>
        </p:txBody>
      </p:sp>
      <p:sp>
        <p:nvSpPr>
          <p:cNvPr id="26" name="標題 3"/>
          <p:cNvSpPr txBox="1">
            <a:spLocks/>
          </p:cNvSpPr>
          <p:nvPr/>
        </p:nvSpPr>
        <p:spPr>
          <a:xfrm>
            <a:off x="6957188" y="389979"/>
            <a:ext cx="1728734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lang="zh-TW" altLang="en-US" sz="2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56042" y="114204"/>
            <a:ext cx="979755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EPUB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118617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1"/>
          <a:stretch/>
        </p:blipFill>
        <p:spPr bwMode="auto">
          <a:xfrm>
            <a:off x="762720" y="981388"/>
            <a:ext cx="3073544" cy="50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5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1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52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ãNEXT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標題 3"/>
          <p:cNvSpPr txBox="1">
            <a:spLocks/>
          </p:cNvSpPr>
          <p:nvPr/>
        </p:nvSpPr>
        <p:spPr>
          <a:xfrm>
            <a:off x="7308304" y="370348"/>
            <a:ext cx="1728734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3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56042" y="114204"/>
            <a:ext cx="780983" cy="578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6820671" y="389979"/>
            <a:ext cx="468000" cy="46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71" y="478604"/>
            <a:ext cx="28799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uc2ab0143aca3670dab34c14e5a5.previews.dropboxusercontent.com/p/thumb/AAgXjIYfxdJwifMJ8zpg3RlTckU2iZb1GT6D-rNkyIsVyQ91fmQdlMszli8y5FgHipy4okg2qRBCbSGQ7weWPWYkBiAOI3wtJSC5ixCJT7D2yARUqKKCESEjZ1kb3zpNYdv8osDo66IcnO0ex8fqQgsoksBu4Q8RiKjAeiJYpMXm-Gz5_m1ODFeB3-FNbJJqYo3yJch1JGq41xBGbulHywUEWArMuwqvmP-7D04UzPTrrjKpdV0HRtyUgTcFbcROjDBU-NCQkfW96pLifYHzo70vWYVxIj99vX4QmACRNgTf84W9Yp2v6kG_khck0PPc26PkKkRpelmvBpu9iZWLz9avzVrys11YkLz6iuvrC3mgGg/p.jpeg?fv_content=true&amp;size_mode=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 bwMode="auto">
          <a:xfrm>
            <a:off x="927784" y="857979"/>
            <a:ext cx="3213203" cy="522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4860032" y="1268759"/>
            <a:ext cx="3706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—"/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有聲書可點擊     ，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展開音檔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影音檔播放選單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 descr="https://i.gyazo.com/6f1197e13d4e4f61ef786ed35e293f2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45" y="1412776"/>
            <a:ext cx="38100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8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ãNEXT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標題 3"/>
          <p:cNvSpPr txBox="1">
            <a:spLocks/>
          </p:cNvSpPr>
          <p:nvPr/>
        </p:nvSpPr>
        <p:spPr>
          <a:xfrm>
            <a:off x="7308304" y="370348"/>
            <a:ext cx="1728734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</a:p>
        </p:txBody>
      </p:sp>
      <p:sp>
        <p:nvSpPr>
          <p:cNvPr id="14" name="橢圓 13"/>
          <p:cNvSpPr/>
          <p:nvPr/>
        </p:nvSpPr>
        <p:spPr>
          <a:xfrm>
            <a:off x="6820671" y="389979"/>
            <a:ext cx="468000" cy="46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7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71" y="478604"/>
            <a:ext cx="28799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6742833" y="1268760"/>
            <a:ext cx="1778859" cy="9591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Function 1 : </a:t>
            </a:r>
            <a:r>
              <a:rPr lang="zh-TW" altLang="en-US" sz="2000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音檔播放</a:t>
            </a:r>
            <a:endParaRPr lang="zh-TW" altLang="en-US" sz="2000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6" y="766604"/>
            <a:ext cx="2885926" cy="50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3"/>
          <a:stretch/>
        </p:blipFill>
        <p:spPr bwMode="auto">
          <a:xfrm>
            <a:off x="3419872" y="754126"/>
            <a:ext cx="2922954" cy="50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向右箭號 15"/>
          <p:cNvSpPr/>
          <p:nvPr/>
        </p:nvSpPr>
        <p:spPr>
          <a:xfrm>
            <a:off x="2155189" y="3915792"/>
            <a:ext cx="2448272" cy="1440000"/>
          </a:xfrm>
          <a:prstGeom prst="rightArrow">
            <a:avLst>
              <a:gd name="adj1" fmla="val 50000"/>
              <a:gd name="adj2" fmla="val 35042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1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可收合清單，</a:t>
            </a:r>
            <a:endParaRPr lang="en-US" altLang="zh-TW" sz="1600" b="1" dirty="0" smtClean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邊閱讀邊聽音檔</a:t>
            </a:r>
            <a:endParaRPr lang="zh-TW" altLang="en-US" sz="1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516217" y="2469088"/>
            <a:ext cx="26277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—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點擊       ，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展開音檔播放清單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lvl="0" indent="-342900">
              <a:lnSpc>
                <a:spcPct val="150000"/>
              </a:lnSpc>
              <a:buFont typeface="微軟正黑體" panose="020B0604030504040204" pitchFamily="34" charset="-120"/>
              <a:buChar char="–"/>
            </a:pPr>
            <a:r>
              <a:rPr lang="zh-TW" altLang="en-US" sz="20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可自選單中，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選擇播放音檔</a:t>
            </a:r>
            <a:endParaRPr lang="en-US" altLang="zh-TW" sz="20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524368" y="2552438"/>
            <a:ext cx="360000" cy="36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37" y="2599003"/>
            <a:ext cx="266868" cy="26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6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16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334591" y="1524000"/>
            <a:ext cx="858080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391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Reader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上架的同時，我們將調整相關產品的使用機制，讓您可以使用同一組帳密，通行於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平台與</a:t>
            </a:r>
            <a:r>
              <a:rPr lang="en-US" altLang="zh-TW" b="1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(CEPS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，簡稱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AL)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減輕記憶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多組不同資料庫帳號密碼的煩惱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91391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因此，您的現行</a:t>
            </a:r>
            <a:r>
              <a:rPr lang="en-US" altLang="zh-TW" b="1" dirty="0" err="1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帳號將被註銷，請您改以</a:t>
            </a:r>
            <a:r>
              <a:rPr lang="en-US" altLang="zh-TW" b="1" dirty="0" err="1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帳號登入，若您沒有</a:t>
            </a:r>
            <a:r>
              <a:rPr lang="en-US" altLang="zh-TW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Library</a:t>
            </a: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帳號，請重新註冊帳號使用。</a:t>
            </a:r>
          </a:p>
          <a:p>
            <a:pPr marL="342900" indent="-342900" defTabSz="913916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916">
              <a:lnSpc>
                <a:spcPct val="150000"/>
              </a:lnSpc>
            </a:pP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916">
              <a:lnSpc>
                <a:spcPct val="150000"/>
              </a:lnSpc>
            </a:pP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2"/>
          <p:cNvSpPr txBox="1">
            <a:spLocks/>
          </p:cNvSpPr>
          <p:nvPr/>
        </p:nvSpPr>
        <p:spPr>
          <a:xfrm>
            <a:off x="4038600" y="160338"/>
            <a:ext cx="15240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endParaRPr lang="zh-TW" alt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ãlecture ic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06" y="4830641"/>
            <a:ext cx="1693277" cy="16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95759" y="4830641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16"/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怎麼註冊</a:t>
            </a:r>
            <a:r>
              <a:rPr lang="en-US" altLang="zh-TW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878683" y="6016823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16"/>
            <a:r>
              <a:rPr lang="en-US" altLang="zh-TW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Continue…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Freeform 449"/>
          <p:cNvSpPr/>
          <p:nvPr/>
        </p:nvSpPr>
        <p:spPr>
          <a:xfrm>
            <a:off x="3124200" y="375336"/>
            <a:ext cx="505396" cy="468527"/>
          </a:xfrm>
          <a:custGeom>
            <a:avLst/>
            <a:gdLst/>
            <a:ahLst/>
            <a:cxnLst/>
            <a:rect l="l" t="t" r="r" b="b"/>
            <a:pathLst>
              <a:path w="505396" h="468766">
                <a:moveTo>
                  <a:pt x="252699" y="0"/>
                </a:moveTo>
                <a:cubicBezTo>
                  <a:pt x="259272" y="0"/>
                  <a:pt x="265376" y="1690"/>
                  <a:pt x="271010" y="5071"/>
                </a:cubicBezTo>
                <a:cubicBezTo>
                  <a:pt x="276644" y="8451"/>
                  <a:pt x="281058" y="13053"/>
                  <a:pt x="284251" y="18875"/>
                </a:cubicBezTo>
                <a:lnTo>
                  <a:pt x="500604" y="415523"/>
                </a:lnTo>
                <a:cubicBezTo>
                  <a:pt x="507177" y="427355"/>
                  <a:pt x="506989" y="439187"/>
                  <a:pt x="500040" y="451019"/>
                </a:cubicBezTo>
                <a:cubicBezTo>
                  <a:pt x="496848" y="456465"/>
                  <a:pt x="492482" y="460784"/>
                  <a:pt x="486941" y="463977"/>
                </a:cubicBezTo>
                <a:cubicBezTo>
                  <a:pt x="481400" y="467170"/>
                  <a:pt x="475438" y="468766"/>
                  <a:pt x="469052" y="468766"/>
                </a:cubicBezTo>
                <a:lnTo>
                  <a:pt x="36345" y="468766"/>
                </a:lnTo>
                <a:cubicBezTo>
                  <a:pt x="29960" y="468766"/>
                  <a:pt x="23997" y="467170"/>
                  <a:pt x="18457" y="463977"/>
                </a:cubicBezTo>
                <a:cubicBezTo>
                  <a:pt x="12916" y="460784"/>
                  <a:pt x="8550" y="456465"/>
                  <a:pt x="5357" y="451019"/>
                </a:cubicBezTo>
                <a:cubicBezTo>
                  <a:pt x="-1592" y="439187"/>
                  <a:pt x="-1780" y="427355"/>
                  <a:pt x="4794" y="415523"/>
                </a:cubicBezTo>
                <a:lnTo>
                  <a:pt x="221148" y="18875"/>
                </a:lnTo>
                <a:cubicBezTo>
                  <a:pt x="224340" y="13053"/>
                  <a:pt x="228753" y="8451"/>
                  <a:pt x="234387" y="5071"/>
                </a:cubicBezTo>
                <a:cubicBezTo>
                  <a:pt x="240021" y="1690"/>
                  <a:pt x="246126" y="0"/>
                  <a:pt x="252699" y="0"/>
                </a:cubicBezTo>
                <a:close/>
                <a:moveTo>
                  <a:pt x="221711" y="144236"/>
                </a:moveTo>
                <a:cubicBezTo>
                  <a:pt x="219645" y="144236"/>
                  <a:pt x="217391" y="145269"/>
                  <a:pt x="214950" y="147335"/>
                </a:cubicBezTo>
                <a:cubicBezTo>
                  <a:pt x="213072" y="148649"/>
                  <a:pt x="212133" y="150621"/>
                  <a:pt x="212133" y="153251"/>
                </a:cubicBezTo>
                <a:lnTo>
                  <a:pt x="216922" y="281992"/>
                </a:lnTo>
                <a:cubicBezTo>
                  <a:pt x="216922" y="283870"/>
                  <a:pt x="217861" y="285419"/>
                  <a:pt x="219739" y="286640"/>
                </a:cubicBezTo>
                <a:cubicBezTo>
                  <a:pt x="221617" y="287861"/>
                  <a:pt x="223871" y="288471"/>
                  <a:pt x="226500" y="288471"/>
                </a:cubicBezTo>
                <a:lnTo>
                  <a:pt x="278616" y="288471"/>
                </a:lnTo>
                <a:cubicBezTo>
                  <a:pt x="281246" y="288471"/>
                  <a:pt x="283452" y="287861"/>
                  <a:pt x="285236" y="286640"/>
                </a:cubicBezTo>
                <a:cubicBezTo>
                  <a:pt x="287020" y="285419"/>
                  <a:pt x="288007" y="283870"/>
                  <a:pt x="288195" y="281992"/>
                </a:cubicBezTo>
                <a:lnTo>
                  <a:pt x="293265" y="152687"/>
                </a:lnTo>
                <a:cubicBezTo>
                  <a:pt x="293265" y="150433"/>
                  <a:pt x="292326" y="148649"/>
                  <a:pt x="290448" y="147335"/>
                </a:cubicBezTo>
                <a:cubicBezTo>
                  <a:pt x="288007" y="145269"/>
                  <a:pt x="285753" y="144236"/>
                  <a:pt x="283687" y="144236"/>
                </a:cubicBezTo>
                <a:lnTo>
                  <a:pt x="221711" y="144236"/>
                </a:lnTo>
                <a:close/>
                <a:moveTo>
                  <a:pt x="225654" y="324530"/>
                </a:moveTo>
                <a:cubicBezTo>
                  <a:pt x="223213" y="324530"/>
                  <a:pt x="221100" y="325422"/>
                  <a:pt x="219316" y="327206"/>
                </a:cubicBezTo>
                <a:cubicBezTo>
                  <a:pt x="217533" y="328991"/>
                  <a:pt x="216640" y="331198"/>
                  <a:pt x="216640" y="333827"/>
                </a:cubicBezTo>
                <a:lnTo>
                  <a:pt x="216640" y="387352"/>
                </a:lnTo>
                <a:cubicBezTo>
                  <a:pt x="216640" y="389981"/>
                  <a:pt x="217533" y="392188"/>
                  <a:pt x="219316" y="393972"/>
                </a:cubicBezTo>
                <a:cubicBezTo>
                  <a:pt x="221100" y="395756"/>
                  <a:pt x="223213" y="396648"/>
                  <a:pt x="225654" y="396648"/>
                </a:cubicBezTo>
                <a:lnTo>
                  <a:pt x="279743" y="396648"/>
                </a:lnTo>
                <a:cubicBezTo>
                  <a:pt x="282185" y="396648"/>
                  <a:pt x="284298" y="395756"/>
                  <a:pt x="286081" y="393972"/>
                </a:cubicBezTo>
                <a:cubicBezTo>
                  <a:pt x="287866" y="392188"/>
                  <a:pt x="288757" y="389981"/>
                  <a:pt x="288757" y="387352"/>
                </a:cubicBezTo>
                <a:lnTo>
                  <a:pt x="288757" y="333827"/>
                </a:lnTo>
                <a:cubicBezTo>
                  <a:pt x="288757" y="331198"/>
                  <a:pt x="287866" y="328991"/>
                  <a:pt x="286081" y="327206"/>
                </a:cubicBezTo>
                <a:cubicBezTo>
                  <a:pt x="284298" y="325422"/>
                  <a:pt x="282185" y="324530"/>
                  <a:pt x="279743" y="324530"/>
                </a:cubicBezTo>
                <a:lnTo>
                  <a:pt x="225654" y="3245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16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3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ãNEXT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標題 3"/>
          <p:cNvSpPr txBox="1">
            <a:spLocks/>
          </p:cNvSpPr>
          <p:nvPr/>
        </p:nvSpPr>
        <p:spPr>
          <a:xfrm>
            <a:off x="7308304" y="370348"/>
            <a:ext cx="1728734" cy="418058"/>
          </a:xfrm>
          <a:prstGeom prst="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ctr" defTabSz="91375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</a:p>
        </p:txBody>
      </p:sp>
      <p:sp>
        <p:nvSpPr>
          <p:cNvPr id="14" name="橢圓 13"/>
          <p:cNvSpPr/>
          <p:nvPr/>
        </p:nvSpPr>
        <p:spPr>
          <a:xfrm>
            <a:off x="6820671" y="389979"/>
            <a:ext cx="468000" cy="468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7" name="Picture 4" descr="https://uca0182c997b141555fac702a7b9.previews.dropboxusercontent.com/p/thumb/AAiMsFk0Cq72umszsglwD2VJgpSsyDVwuyV9ikjt6tIJXvQ3m5S9g6hSA7Zpd7Imlu9_TbZrNF2OpIOWTrgIpKW5QOsu91L1W2QfCxMyrjlOk3GDik4nWm4AoljZiqWg2R6kw5yLLfBMpQhItgWuQXcZtBO86hFvZ1ZkQNoJqC8rv4K4TA0e1vdae4YYbOzufzZHTOlYDBLL5IsT6A1aD3_0U24kwFIYWA0EPszN97JPFpRJlrNOcOgR7YHtpRF-NWPOTRCbqTX5Ryorf0yg3NVidaGPropR4BTlj8HGaXRQ6Qyky930S9d32cy5uI-ipxtzOC0X2p7Hhf9JxGYPU7hShHH3OTa95oxg5aGwBy0fqFltKuDT0pDqLkDvqNsWYx0xnJfP_3VMl_Uiv524ugHhz8wzKI18koxq5ICuVEPmqg/p.png?fv_content=true&amp;size_mode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71" y="478604"/>
            <a:ext cx="28799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6732240" y="1240766"/>
            <a:ext cx="1816623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 smtClean="0">
                <a:solidFill>
                  <a:srgbClr val="4BACC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Function 2 : </a:t>
            </a:r>
            <a:r>
              <a:rPr lang="zh-TW" altLang="en-US" sz="2000" dirty="0" smtClean="0">
                <a:solidFill>
                  <a:srgbClr val="4BACC6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影音檔播放</a:t>
            </a:r>
            <a:endParaRPr lang="zh-TW" altLang="en-US" sz="2000" dirty="0">
              <a:solidFill>
                <a:srgbClr val="4BACC6">
                  <a:lumMod val="7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3454535" y="1502162"/>
            <a:ext cx="2448272" cy="953482"/>
          </a:xfrm>
          <a:prstGeom prst="rightArrow">
            <a:avLst>
              <a:gd name="adj1" fmla="val 50000"/>
              <a:gd name="adj2" fmla="val 35042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1600" b="1" dirty="0" smtClean="0">
                <a:solidFill>
                  <a:srgbClr val="4F81B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可放大為全螢幕播放</a:t>
            </a:r>
            <a:endParaRPr lang="zh-TW" altLang="en-US" sz="1600" b="1" dirty="0">
              <a:solidFill>
                <a:srgbClr val="4F81B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2" descr="https://uc257804b64f2da0c6ef86e7ec95.previews.dropboxusercontent.com/p/thumb/AAjwW8j9TDkbzLLaCRUPLHfxyOJMx8sEsqjaBc-lDzK0IDyaFpRlHZgtjhuyPu3jXTlx-TSzeTF_RAUhQCRWRFSczCzbloCcvvKJsjqIQJj4WozoKlEBB1FukgFMk0CGvnDD9Uf3kwBZMPIT_9lC_FTtrQ0zg-yAT0q5cwtP1lZo_TsOxZKdVaVvOyGVJMUQgigB1MKgzwZ_nlZchkm5ZhZ18IRUsZzn4BOKw4LH2PLmA9FeirIe24BSDJiaa_6thhnE6rxjq0BNRphvH0kYSziXZMDJiVDmnJCxnOufjK5yUQQHfvoXp9vlGx59MrMnljyElvd9ak93gYVw966-jgtlEMUj4rPdbq2WE_dOZxyB7g/p.jpeg?fv_content=true&amp;size_mode=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4" y="638066"/>
            <a:ext cx="2936250" cy="522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ucae4a32360b83156e93901c3fc6.previews.dropboxusercontent.com/p/thumb/AAircr3tJOgQid9KWph593gvhUySOK4hJpWw-GAewCv3JCkjNuvZN_cPNeIShhPSkNV_bmPuhNGhdAAImeJjU3iShT6TNk8y-uBLXA90X1hnk8buegj3CucBx-nRzq5bwrQtjAgb4qZtBwjXWP-AmyPDGJCeNlYwfd-9eAtF73h9iKEmv_z4tJ6oyOoJe8IRVwhjG2pFINHpt9OwglkHkGFN0OIVh_5vm7kGdi_Q8GWP6_k4qBLQpNi80m5XjexPJTbyq0uRe4ahMWLjceaPKkGflg7N_8LDAUwha4vOoyO5qw_fcTfJFvNSVqmtLlPIR1sATymU8d5Wwjpfx1g_DXdGveyEf-eYI70acxZ5RzgKAg/p.jpeg?fv_content=true&amp;size_mode=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71" y="3356992"/>
            <a:ext cx="4700946" cy="264428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516217" y="2469088"/>
            <a:ext cx="2376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—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點擊       ，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展開影音播放清單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50000"/>
              </a:lnSpc>
              <a:buFont typeface="微軟正黑體" panose="020B0604030504040204" pitchFamily="34" charset="-120"/>
              <a:buChar char="–"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可自選單中，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選擇影音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7524368" y="2552438"/>
            <a:ext cx="360000" cy="36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6" descr="https://uce47edd585d74b910b564bbddc9.previews.dropboxusercontent.com/p/thumb/AAhod1-RkIOgVBwKJImNaeK_nTQAJHMESVzYaguEXb7EGOJHDwPI5iS6B8Flm5xjknBwxCatXiTYLBSn1aaFze80l80y7qT9MatAkUtWa41Em5LGjHDJC8favPHwpyufJbrgnNedkwb5p26yVWFwye4HIo3TQF-69dIywq1lF_7d4fma8PM9QRYBh8VrkzRNaUq6-RHR8e1RTPV-XcWGtRrHlb8sRvlDQwlrobF0tafPbaEEDRLmdogrvLgp5ZCbhC9ZvIFAhP7uAQNEj7-b00KJ997R7oHsncZI_U1xTp14nLMj6VV1SrQoO1dneEXAnEUcnhcSFWZsfqE4SJz2_RdtOiIa6z7cON3wXCBgVNVdpMf6h0tEaK9v5S9cOibez43V4sMpSnblFE6hvLn2Q8wXlht8fMTYGXTcrS-lJiPMPQ/p.png?fv_content=true&amp;size_mode=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61" y="2600936"/>
            <a:ext cx="251999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9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403648" y="2276872"/>
            <a:ext cx="6643878" cy="418058"/>
          </a:xfrm>
        </p:spPr>
        <p:txBody>
          <a:bodyPr anchor="t">
            <a:noAutofit/>
          </a:bodyPr>
          <a:lstStyle/>
          <a:p>
            <a:pPr algn="l"/>
            <a:r>
              <a:rPr lang="en-US" altLang="zh-TW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Reader</a:t>
            </a:r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即將上線，敬請期待</a:t>
            </a:r>
            <a:r>
              <a:rPr lang="en-US" altLang="zh-TW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" name="Picture 4" descr="ãapple store logo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58" y="3284984"/>
            <a:ext cx="2376264" cy="11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68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5" y="2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36512" y="0"/>
            <a:ext cx="9202284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5CAC578A-623B-41C0-8387-AB22C806A2B7}"/>
              </a:ext>
            </a:extLst>
          </p:cNvPr>
          <p:cNvGrpSpPr/>
          <p:nvPr/>
        </p:nvGrpSpPr>
        <p:grpSpPr>
          <a:xfrm>
            <a:off x="243672" y="38100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8E650D7-8B00-4A62-A325-F03F3DB889B5}"/>
              </a:ext>
            </a:extLst>
          </p:cNvPr>
          <p:cNvGrpSpPr/>
          <p:nvPr/>
        </p:nvGrpSpPr>
        <p:grpSpPr>
          <a:xfrm>
            <a:off x="2791285" y="2548208"/>
            <a:ext cx="3350020" cy="769441"/>
            <a:chOff x="3843615" y="2542839"/>
            <a:chExt cx="4466692" cy="1145228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44A23744-D77C-42C9-9123-02987EB3A91C}"/>
                </a:ext>
              </a:extLst>
            </p:cNvPr>
            <p:cNvSpPr txBox="1"/>
            <p:nvPr/>
          </p:nvSpPr>
          <p:spPr>
            <a:xfrm>
              <a:off x="3843615" y="2542839"/>
              <a:ext cx="44666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Thank You</a:t>
              </a:r>
              <a:endParaRPr lang="en-US" sz="44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="" xmlns:a16="http://schemas.microsoft.com/office/drawing/2014/main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1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="" xmlns:a16="http://schemas.microsoft.com/office/drawing/2014/main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49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81" y="6021288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2279625" y="3429000"/>
            <a:ext cx="456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16"/>
            <a:r>
              <a:rPr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有任何疑問，歡迎</a:t>
            </a: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與我們的客</a:t>
            </a:r>
            <a:r>
              <a:rPr lang="zh-TW" altLang="en-US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服聯繫 </a:t>
            </a:r>
            <a:r>
              <a:rPr lang="en-US" altLang="zh-TW" sz="2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en-US" altLang="zh-TW" sz="20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872105" y="4797152"/>
            <a:ext cx="359746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16">
              <a:lnSpc>
                <a:spcPct val="150000"/>
              </a:lnSpc>
            </a:pPr>
            <a:r>
              <a:rPr lang="zh-TW" altLang="en-US" sz="1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客服專線</a:t>
            </a:r>
            <a:r>
              <a:rPr lang="zh-TW" altLang="en-US" sz="14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0800-000-747 </a:t>
            </a:r>
          </a:p>
          <a:p>
            <a:pPr defTabSz="913916">
              <a:lnSpc>
                <a:spcPct val="150000"/>
              </a:lnSpc>
            </a:pP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客服信箱</a:t>
            </a:r>
            <a:r>
              <a:rPr lang="zh-TW" altLang="en-US" sz="14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books@airiti.com</a:t>
            </a:r>
            <a:endParaRPr lang="en-US" altLang="zh-TW" sz="14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916">
              <a:lnSpc>
                <a:spcPct val="150000"/>
              </a:lnSpc>
            </a:pPr>
            <a:r>
              <a: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服務時間</a:t>
            </a:r>
            <a:r>
              <a:rPr lang="zh-TW" altLang="en-US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：週一至週五 </a:t>
            </a:r>
            <a:r>
              <a:rPr lang="en-US" altLang="zh-TW" sz="1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AM09:00-PM18:00</a:t>
            </a:r>
            <a:endParaRPr lang="en-US" altLang="zh-TW" sz="1400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92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323528" y="332660"/>
            <a:ext cx="5256584" cy="544809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註冊與單位帳號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綁定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的流程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3" y="6309321"/>
            <a:ext cx="9165772" cy="54868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" name="直線接點 21"/>
          <p:cNvCxnSpPr/>
          <p:nvPr/>
        </p:nvCxnSpPr>
        <p:spPr>
          <a:xfrm flipV="1">
            <a:off x="313833" y="2779728"/>
            <a:ext cx="2968625" cy="1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390033" y="1770546"/>
            <a:ext cx="2933199" cy="969432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 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</a:p>
        </p:txBody>
      </p:sp>
      <p:cxnSp>
        <p:nvCxnSpPr>
          <p:cNvPr id="27" name="直線接點 26"/>
          <p:cNvCxnSpPr/>
          <p:nvPr/>
        </p:nvCxnSpPr>
        <p:spPr>
          <a:xfrm flipV="1">
            <a:off x="4870091" y="2754635"/>
            <a:ext cx="1979900" cy="1726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4905717" y="1739037"/>
            <a:ext cx="1979900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綁定電子書權限</a:t>
            </a:r>
          </a:p>
        </p:txBody>
      </p:sp>
      <p:cxnSp>
        <p:nvCxnSpPr>
          <p:cNvPr id="29" name="直線接點 28"/>
          <p:cNvCxnSpPr/>
          <p:nvPr/>
        </p:nvCxnSpPr>
        <p:spPr>
          <a:xfrm>
            <a:off x="3402576" y="2779727"/>
            <a:ext cx="1404157" cy="12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3464313" y="1765330"/>
            <a:ext cx="1210459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信箱認證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007894" y="4865874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一起完成註冊登入吧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6943233" y="2758519"/>
            <a:ext cx="18564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6910680" y="1739099"/>
            <a:ext cx="1723420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Step4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使用電子資源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Picture 2" descr="https://i.gyazo.com/ad26de09ead0d4cde2f59fd08dc80b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05" y="4865874"/>
            <a:ext cx="147852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3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3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136904" cy="544809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個人帳號的註冊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登入，依據您是否擁有</a:t>
            </a:r>
            <a:r>
              <a:rPr lang="en-US" altLang="zh-TW" sz="24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帳號分為兩種方式：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88" y="1773336"/>
            <a:ext cx="2803629" cy="46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72796" y="3154453"/>
            <a:ext cx="2400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若您沒有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密：</a:t>
            </a: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請使用有效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帳號，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，並收取驗證信驗證帳號。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6416644" y="1806666"/>
            <a:ext cx="24004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若您已有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密：</a:t>
            </a: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請直接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帳密登入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，再依照系統提示，綁定單位權限後使用。</a:t>
            </a:r>
          </a:p>
        </p:txBody>
      </p:sp>
      <p:sp>
        <p:nvSpPr>
          <p:cNvPr id="8" name="矩形 7"/>
          <p:cNvSpPr/>
          <p:nvPr/>
        </p:nvSpPr>
        <p:spPr>
          <a:xfrm>
            <a:off x="3170187" y="5245052"/>
            <a:ext cx="2803629" cy="771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3170185" y="2304088"/>
            <a:ext cx="2803629" cy="1809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肘形接點 9"/>
          <p:cNvCxnSpPr>
            <a:stCxn id="26" idx="0"/>
            <a:endCxn id="22" idx="0"/>
          </p:cNvCxnSpPr>
          <p:nvPr/>
        </p:nvCxnSpPr>
        <p:spPr>
          <a:xfrm rot="5400000" flipH="1" flipV="1">
            <a:off x="5845719" y="532947"/>
            <a:ext cx="497422" cy="3044860"/>
          </a:xfrm>
          <a:prstGeom prst="bentConnector3">
            <a:avLst>
              <a:gd name="adj1" fmla="val 145957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接點 15"/>
          <p:cNvCxnSpPr>
            <a:stCxn id="8" idx="2"/>
            <a:endCxn id="7" idx="2"/>
          </p:cNvCxnSpPr>
          <p:nvPr/>
        </p:nvCxnSpPr>
        <p:spPr>
          <a:xfrm rot="5400000" flipH="1">
            <a:off x="2841674" y="4286448"/>
            <a:ext cx="461666" cy="2998990"/>
          </a:xfrm>
          <a:prstGeom prst="bentConnector3">
            <a:avLst>
              <a:gd name="adj1" fmla="val -49516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 rot="5400000">
            <a:off x="-17666" y="-27384"/>
            <a:ext cx="1620000" cy="1620000"/>
          </a:xfrm>
          <a:prstGeom prst="rtTriangle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 defTabSz="91327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042" y="21098"/>
            <a:ext cx="736292" cy="1202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</a:t>
            </a:r>
          </a:p>
          <a:p>
            <a:pPr>
              <a:lnSpc>
                <a:spcPct val="150000"/>
              </a:lnSpc>
            </a:pP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61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iriti_orang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>
              <a:lumMod val="75000"/>
              <a:lumOff val="25000"/>
            </a:schemeClr>
          </a:solidFill>
          <a:prstDash val="sysDash"/>
          <a:headEnd type="none" w="med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7329</TotalTime>
  <Words>2641</Words>
  <Application>Microsoft Office PowerPoint</Application>
  <PresentationFormat>如螢幕大小 (4:3)</PresentationFormat>
  <Paragraphs>448</Paragraphs>
  <Slides>72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9</vt:i4>
      </vt:variant>
      <vt:variant>
        <vt:lpstr>投影片標題</vt:lpstr>
      </vt:variant>
      <vt:variant>
        <vt:i4>72</vt:i4>
      </vt:variant>
    </vt:vector>
  </HeadingPairs>
  <TitlesOfParts>
    <vt:vector size="81" baseType="lpstr">
      <vt:lpstr>Office 佈景主題</vt:lpstr>
      <vt:lpstr>1_Office 佈景主題</vt:lpstr>
      <vt:lpstr>2_Office 佈景主題</vt:lpstr>
      <vt:lpstr>3_Office 佈景主題</vt:lpstr>
      <vt:lpstr>airiti_orange_1</vt:lpstr>
      <vt:lpstr>4_Office 佈景主題</vt:lpstr>
      <vt:lpstr>5_Office 佈景主題</vt:lpstr>
      <vt:lpstr>6_Office 佈景主題</vt:lpstr>
      <vt:lpstr>7_Office 佈景主題</vt:lpstr>
      <vt:lpstr>PowerPoint 簡報</vt:lpstr>
      <vt:lpstr>PowerPoint 簡報</vt:lpstr>
      <vt:lpstr>嶄新架構</vt:lpstr>
      <vt:lpstr>PowerPoint 簡報</vt:lpstr>
      <vt:lpstr>引進Airiti通用帳號機制，使用更方便</vt:lpstr>
      <vt:lpstr>PowerPoint 簡報</vt:lpstr>
      <vt:lpstr>PowerPoint 簡報</vt:lpstr>
      <vt:lpstr>個人註冊與單位帳號綁定的流程</vt:lpstr>
      <vt:lpstr>個人帳號的註冊/登入，依據您是否擁有airitiLibrary帳號分為兩種方式：</vt:lpstr>
      <vt:lpstr>註冊完Airiti帳號後，請至信箱收取認證信開通帳號。  *請使用有效電子郵件註冊，以便收取註冊認證信。 *若您以AL帳號登入，會直接進入Step3 電子書權限綁定。</vt:lpstr>
      <vt:lpstr>若您曾使用過原iRead eBooks APP，可至原APP取得移轉帳號用的引繼碼，直接轉移所有已登入的iRead eBooks帳號!  *若您為新使用者，請略過此步驟。</vt:lpstr>
      <vt:lpstr>若您是新使用者，請先選擇要綁定電子書權限的單位。  單位權限的綁定，有2種方式，請依照系統指示操作。</vt:lpstr>
      <vt:lpstr>PowerPoint 簡報</vt:lpstr>
      <vt:lpstr>PowerPoint 簡報</vt:lpstr>
      <vt:lpstr>完成綁定後，就可以到「我的書櫃」，看看書囉!</vt:lpstr>
      <vt:lpstr>PowerPoint 簡報</vt:lpstr>
      <vt:lpstr>檢索</vt:lpstr>
      <vt:lpstr>整合華藝學術資源，可同時檢索電子書與期刊論文</vt:lpstr>
      <vt:lpstr>獨家延伸檢索功能，提供知識探索服務</vt:lpstr>
      <vt:lpstr>點選延伸檢索按鈕，加入關聯詞，擴大檢索目標範圍</vt:lpstr>
      <vt:lpstr>電子書檢索結果</vt:lpstr>
      <vt:lpstr>電子書詳目頁</vt:lpstr>
      <vt:lpstr>文章檢索結果</vt:lpstr>
      <vt:lpstr>文章詳目頁</vt:lpstr>
      <vt:lpstr>期刊檢索結果</vt:lpstr>
      <vt:lpstr>期刊詳目頁</vt:lpstr>
      <vt:lpstr>PowerPoint 簡報</vt:lpstr>
      <vt:lpstr>圖書館</vt:lpstr>
      <vt:lpstr>最新上架的書籍，與圖書館活動，讓您快速掌握閱讀新訊</vt:lpstr>
      <vt:lpstr>書籍分類有兩層，可展開第二層分類，瀏覽書籍</vt:lpstr>
      <vt:lpstr>PowerPoint 簡報</vt:lpstr>
      <vt:lpstr>我的書櫃</vt:lpstr>
      <vt:lpstr>最近閱讀 提供10本/篇最近閱讀過的電子書或文章</vt:lpstr>
      <vt:lpstr>借閱中： 收納所有已借閱電子書，可透過篩選快速找出書籍</vt:lpstr>
      <vt:lpstr>借閱中： 可切換呈現方式書封→條列，長按可以管理書籍</vt:lpstr>
      <vt:lpstr>文章清單： 收納所有已下載文章，可透過篩選快速找出文章</vt:lpstr>
      <vt:lpstr>文章清單： 長按可管理文章</vt:lpstr>
      <vt:lpstr>可透過一些標誌來確認書籍/文章狀態</vt:lpstr>
      <vt:lpstr>我的收藏： 收納所有收藏過的文章和電子書</vt:lpstr>
      <vt:lpstr>推薦： 個人推薦貼近您的閱讀偏好， 主題推薦帶來最新閱讀潮流!</vt:lpstr>
      <vt:lpstr>PowerPoint 簡報</vt:lpstr>
      <vt:lpstr>個人設定</vt:lpstr>
      <vt:lpstr>個人設定主畫面 </vt:lpstr>
      <vt:lpstr>使用者頭像、名稱和信箱 </vt:lpstr>
      <vt:lpstr>帳號管理 </vt:lpstr>
      <vt:lpstr>帳號管理 </vt:lpstr>
      <vt:lpstr>偏好設定 </vt:lpstr>
      <vt:lpstr>通知 </vt:lpstr>
      <vt:lpstr>借閱/預約紀錄 </vt:lpstr>
      <vt:lpstr>回報問題 </vt:lpstr>
      <vt:lpstr>PowerPoint 簡報</vt:lpstr>
      <vt:lpstr>通知</vt:lpstr>
      <vt:lpstr>通知  </vt:lpstr>
      <vt:lpstr>PowerPoint 簡報</vt:lpstr>
      <vt:lpstr>提供深入的閱讀體驗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Airiti Reader 即將上線，敬請期待!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Q：二代APP的特色?</dc:title>
  <dc:creator>Jessica_Home</dc:creator>
  <cp:lastModifiedBy>A00944</cp:lastModifiedBy>
  <cp:revision>272</cp:revision>
  <cp:lastPrinted>2019-06-12T01:30:18Z</cp:lastPrinted>
  <dcterms:created xsi:type="dcterms:W3CDTF">2019-02-21T13:24:00Z</dcterms:created>
  <dcterms:modified xsi:type="dcterms:W3CDTF">2019-11-18T07:30:37Z</dcterms:modified>
</cp:coreProperties>
</file>